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354" r:id="rId2"/>
    <p:sldId id="258" r:id="rId3"/>
    <p:sldId id="495" r:id="rId4"/>
    <p:sldId id="358" r:id="rId5"/>
    <p:sldId id="359" r:id="rId6"/>
    <p:sldId id="413" r:id="rId7"/>
    <p:sldId id="414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416" r:id="rId19"/>
    <p:sldId id="372" r:id="rId20"/>
    <p:sldId id="373" r:id="rId21"/>
    <p:sldId id="415" r:id="rId22"/>
    <p:sldId id="417" r:id="rId23"/>
    <p:sldId id="419" r:id="rId24"/>
    <p:sldId id="442" r:id="rId25"/>
    <p:sldId id="471" r:id="rId26"/>
    <p:sldId id="472" r:id="rId27"/>
    <p:sldId id="473" r:id="rId28"/>
    <p:sldId id="474" r:id="rId29"/>
    <p:sldId id="463" r:id="rId30"/>
    <p:sldId id="475" r:id="rId31"/>
    <p:sldId id="476" r:id="rId32"/>
    <p:sldId id="477" r:id="rId33"/>
    <p:sldId id="478" r:id="rId34"/>
    <p:sldId id="467" r:id="rId35"/>
    <p:sldId id="479" r:id="rId36"/>
    <p:sldId id="468" r:id="rId37"/>
    <p:sldId id="469" r:id="rId38"/>
    <p:sldId id="470" r:id="rId39"/>
    <p:sldId id="424" r:id="rId40"/>
    <p:sldId id="425" r:id="rId41"/>
    <p:sldId id="426" r:id="rId42"/>
    <p:sldId id="427" r:id="rId43"/>
    <p:sldId id="428" r:id="rId44"/>
    <p:sldId id="430" r:id="rId45"/>
    <p:sldId id="433" r:id="rId46"/>
    <p:sldId id="434" r:id="rId47"/>
    <p:sldId id="435" r:id="rId48"/>
    <p:sldId id="437" r:id="rId49"/>
    <p:sldId id="438" r:id="rId50"/>
    <p:sldId id="439" r:id="rId51"/>
    <p:sldId id="440" r:id="rId52"/>
    <p:sldId id="374" r:id="rId53"/>
    <p:sldId id="375" r:id="rId54"/>
    <p:sldId id="376" r:id="rId55"/>
    <p:sldId id="377" r:id="rId56"/>
    <p:sldId id="379" r:id="rId57"/>
    <p:sldId id="380" r:id="rId58"/>
    <p:sldId id="381" r:id="rId59"/>
    <p:sldId id="305" r:id="rId60"/>
    <p:sldId id="272" r:id="rId61"/>
    <p:sldId id="382" r:id="rId62"/>
    <p:sldId id="408" r:id="rId63"/>
    <p:sldId id="342" r:id="rId64"/>
    <p:sldId id="343" r:id="rId65"/>
    <p:sldId id="344" r:id="rId66"/>
    <p:sldId id="383" r:id="rId67"/>
    <p:sldId id="277" r:id="rId68"/>
    <p:sldId id="384" r:id="rId69"/>
    <p:sldId id="385" r:id="rId70"/>
    <p:sldId id="386" r:id="rId71"/>
    <p:sldId id="387" r:id="rId72"/>
    <p:sldId id="327" r:id="rId73"/>
    <p:sldId id="489" r:id="rId74"/>
    <p:sldId id="328" r:id="rId75"/>
    <p:sldId id="309" r:id="rId76"/>
    <p:sldId id="306" r:id="rId77"/>
    <p:sldId id="388" r:id="rId78"/>
    <p:sldId id="389" r:id="rId79"/>
    <p:sldId id="480" r:id="rId80"/>
    <p:sldId id="280" r:id="rId81"/>
    <p:sldId id="391" r:id="rId82"/>
    <p:sldId id="392" r:id="rId83"/>
    <p:sldId id="393" r:id="rId84"/>
    <p:sldId id="310" r:id="rId85"/>
    <p:sldId id="308" r:id="rId86"/>
    <p:sldId id="318" r:id="rId87"/>
    <p:sldId id="319" r:id="rId88"/>
    <p:sldId id="329" r:id="rId89"/>
    <p:sldId id="286" r:id="rId90"/>
    <p:sldId id="402" r:id="rId91"/>
    <p:sldId id="403" r:id="rId92"/>
    <p:sldId id="404" r:id="rId93"/>
    <p:sldId id="405" r:id="rId94"/>
    <p:sldId id="406" r:id="rId95"/>
    <p:sldId id="407" r:id="rId96"/>
    <p:sldId id="292" r:id="rId97"/>
    <p:sldId id="490" r:id="rId98"/>
    <p:sldId id="491" r:id="rId99"/>
    <p:sldId id="492" r:id="rId100"/>
    <p:sldId id="493" r:id="rId101"/>
    <p:sldId id="494" r:id="rId102"/>
    <p:sldId id="409" r:id="rId103"/>
    <p:sldId id="410" r:id="rId104"/>
    <p:sldId id="411" r:id="rId105"/>
    <p:sldId id="412" r:id="rId106"/>
    <p:sldId id="394" r:id="rId107"/>
    <p:sldId id="395" r:id="rId108"/>
    <p:sldId id="397" r:id="rId109"/>
    <p:sldId id="398" r:id="rId110"/>
    <p:sldId id="399" r:id="rId111"/>
    <p:sldId id="400" r:id="rId112"/>
    <p:sldId id="401" r:id="rId113"/>
  </p:sldIdLst>
  <p:sldSz cx="9144000" cy="6858000" type="screen4x3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9FF"/>
    <a:srgbClr val="DCE6F2"/>
    <a:srgbClr val="F5F9FC"/>
    <a:srgbClr val="000000"/>
    <a:srgbClr val="E5E5E5"/>
    <a:srgbClr val="E1E8F0"/>
    <a:srgbClr val="BDD9ED"/>
    <a:srgbClr val="B1D4F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74" autoAdjust="0"/>
    <p:restoredTop sz="96408" autoAdjust="0"/>
  </p:normalViewPr>
  <p:slideViewPr>
    <p:cSldViewPr>
      <p:cViewPr varScale="1">
        <p:scale>
          <a:sx n="69" d="100"/>
          <a:sy n="69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6332"/>
          </a:xfrm>
          <a:prstGeom prst="rect">
            <a:avLst/>
          </a:prstGeom>
        </p:spPr>
        <p:txBody>
          <a:bodyPr vert="horz" lIns="93452" tIns="46726" rIns="93452" bIns="4672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5" y="0"/>
            <a:ext cx="2945659" cy="496332"/>
          </a:xfrm>
          <a:prstGeom prst="rect">
            <a:avLst/>
          </a:prstGeom>
        </p:spPr>
        <p:txBody>
          <a:bodyPr vert="horz" lIns="93452" tIns="46726" rIns="93452" bIns="46726" rtlCol="1"/>
          <a:lstStyle>
            <a:lvl1pPr algn="l">
              <a:defRPr sz="1200"/>
            </a:lvl1pPr>
          </a:lstStyle>
          <a:p>
            <a:fld id="{F0C50A22-7F4C-4A57-9B6E-2291D45291DC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7" y="9428584"/>
            <a:ext cx="2945659" cy="496332"/>
          </a:xfrm>
          <a:prstGeom prst="rect">
            <a:avLst/>
          </a:prstGeom>
        </p:spPr>
        <p:txBody>
          <a:bodyPr vert="horz" lIns="93452" tIns="46726" rIns="93452" bIns="4672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5" y="9428584"/>
            <a:ext cx="2945659" cy="496332"/>
          </a:xfrm>
          <a:prstGeom prst="rect">
            <a:avLst/>
          </a:prstGeom>
        </p:spPr>
        <p:txBody>
          <a:bodyPr vert="horz" lIns="93452" tIns="46726" rIns="93452" bIns="46726" rtlCol="1" anchor="b"/>
          <a:lstStyle>
            <a:lvl1pPr algn="l">
              <a:defRPr sz="1200"/>
            </a:lvl1pPr>
          </a:lstStyle>
          <a:p>
            <a:fld id="{8C393809-D524-44C4-8A91-16005B3145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5258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957065-AD63-4BD4-9FC9-D31276B646A8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6789"/>
            <a:ext cx="5438140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115C62-B29D-4787-9A71-32DB0AD6FB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43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7987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13A704B-85DA-488F-8544-1A2F6EC1E494}" type="slidenum">
              <a:rPr lang="he-IL" altLang="he-IL">
                <a:latin typeface="Calibri" panose="020F0502020204030204" pitchFamily="34" charset="0"/>
              </a:rPr>
              <a:pPr algn="l"/>
              <a:t>110</a:t>
            </a:fld>
            <a:endParaRPr lang="he-IL" altLang="he-I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6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4F6-0EA1-45DA-9A54-B402F71D8568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2F75-9126-4969-89FB-7BDB52AEE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416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4F6-0EA1-45DA-9A54-B402F71D8568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2F75-9126-4969-89FB-7BDB52AEE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237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4F6-0EA1-45DA-9A54-B402F71D8568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2F75-9126-4969-89FB-7BDB52AEE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623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4F6-0EA1-45DA-9A54-B402F71D8568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2F75-9126-4969-89FB-7BDB52AEE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733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4F6-0EA1-45DA-9A54-B402F71D8568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2F75-9126-4969-89FB-7BDB52AEE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137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4F6-0EA1-45DA-9A54-B402F71D8568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2F75-9126-4969-89FB-7BDB52AEE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46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4F6-0EA1-45DA-9A54-B402F71D8568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2F75-9126-4969-89FB-7BDB52AEE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547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4F6-0EA1-45DA-9A54-B402F71D8568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2F75-9126-4969-89FB-7BDB52AEE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421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4F6-0EA1-45DA-9A54-B402F71D8568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2F75-9126-4969-89FB-7BDB52AEE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798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4F6-0EA1-45DA-9A54-B402F71D8568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2F75-9126-4969-89FB-7BDB52AEE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329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4F6-0EA1-45DA-9A54-B402F71D8568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2F75-9126-4969-89FB-7BDB52AEE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232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blipFill dpi="0" rotWithShape="1">
          <a:blip r:embed="rId13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2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454F6-0EA1-45DA-9A54-B402F71D8568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2F75-9126-4969-89FB-7BDB52AEE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69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mailto:T.HUTZ@taxes.gov.il" TargetMode="Externa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1.jpeg"/><Relationship Id="rId5" Type="http://schemas.openxmlformats.org/officeDocument/2006/relationships/hyperlink" Target="mailto:shukish@taxes.gov.il" TargetMode="External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axes.gov.il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il/he/Departments/Guides/smart_car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8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extLst/>
        </p:spPr>
        <p:txBody>
          <a:bodyPr rtlCol="1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 Hatzvi" panose="02010401010101010101" pitchFamily="2" charset="-79"/>
                <a:ea typeface="Guttman Keren"/>
                <a:cs typeface="Guttman Hatzvi" panose="02010401010101010101" pitchFamily="2" charset="-79"/>
              </a:rPr>
              <a:t>הדרכה בנושא:</a:t>
            </a:r>
            <a:r>
              <a:rPr lang="he-I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 Hatzvi" panose="02010401010101010101" pitchFamily="2" charset="-79"/>
                <a:ea typeface="Guttman Keren"/>
                <a:cs typeface="Guttman Hatzvi" panose="02010401010101010101" pitchFamily="2" charset="-79"/>
              </a:rPr>
              <a:t/>
            </a:r>
            <a:br>
              <a:rPr lang="he-I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 Hatzvi" panose="02010401010101010101" pitchFamily="2" charset="-79"/>
                <a:ea typeface="Guttman Keren"/>
                <a:cs typeface="Guttman Hatzvi" panose="02010401010101010101" pitchFamily="2" charset="-79"/>
              </a:rPr>
            </a:br>
            <a:r>
              <a:rPr lang="he-IL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 Hatzvi" panose="02010401010101010101" pitchFamily="2" charset="-79"/>
                <a:ea typeface="Guttman Keren"/>
                <a:cs typeface="Guttman Hatzvi" panose="02010401010101010101" pitchFamily="2" charset="-79"/>
              </a:rPr>
              <a:t>מערכת</a:t>
            </a:r>
            <a:r>
              <a:rPr lang="he-IL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 Hatzvi" panose="02010401010101010101" pitchFamily="2" charset="-79"/>
                <a:ea typeface="Guttman Keren"/>
                <a:cs typeface="Guttman Hatzvi" panose="02010401010101010101" pitchFamily="2" charset="-79"/>
              </a:rPr>
              <a:t/>
            </a:r>
            <a:br>
              <a:rPr lang="he-IL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 Hatzvi" panose="02010401010101010101" pitchFamily="2" charset="-79"/>
                <a:ea typeface="Guttman Keren"/>
                <a:cs typeface="Guttman Hatzvi" panose="02010401010101010101" pitchFamily="2" charset="-79"/>
              </a:rPr>
            </a:br>
            <a:r>
              <a:rPr lang="he-IL" sz="89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 Hatzvi" panose="02010401010101010101" pitchFamily="2" charset="-79"/>
                <a:ea typeface="Guttman Keren"/>
                <a:cs typeface="Guttman Hatzvi" panose="02010401010101010101" pitchFamily="2" charset="-79"/>
              </a:rPr>
              <a:t>שבח.נט</a:t>
            </a:r>
            <a:r>
              <a:rPr lang="he-IL" sz="8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 Hatzvi" panose="02010401010101010101" pitchFamily="2" charset="-79"/>
                <a:ea typeface="Guttman Keren"/>
                <a:cs typeface="Guttman Hatzvi" panose="02010401010101010101" pitchFamily="2" charset="-79"/>
              </a:rPr>
              <a:t/>
            </a:r>
            <a:br>
              <a:rPr lang="he-IL" sz="8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 Hatzvi" panose="02010401010101010101" pitchFamily="2" charset="-79"/>
                <a:ea typeface="Guttman Keren"/>
                <a:cs typeface="Guttman Hatzvi" panose="02010401010101010101" pitchFamily="2" charset="-79"/>
              </a:rPr>
            </a:br>
            <a:r>
              <a:rPr lang="he-IL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 Hatzvi" panose="02010401010101010101" pitchFamily="2" charset="-79"/>
                <a:ea typeface="Guttman Keren"/>
                <a:cs typeface="Guttman Hatzvi" panose="02010401010101010101" pitchFamily="2" charset="-79"/>
              </a:rPr>
              <a:t>באתר </a:t>
            </a:r>
            <a:r>
              <a:rPr lang="he-IL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 Hatzvi" panose="02010401010101010101" pitchFamily="2" charset="-79"/>
                <a:ea typeface="Guttman Keren"/>
                <a:cs typeface="Guttman Hatzvi" panose="02010401010101010101" pitchFamily="2" charset="-79"/>
              </a:rPr>
              <a:t>רשות המסים</a:t>
            </a:r>
            <a:r>
              <a:rPr lang="he-I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-Soncino" pitchFamily="2" charset="-79"/>
                <a:ea typeface="Guttman Keren"/>
                <a:cs typeface="Guttman-Soncino" pitchFamily="2" charset="-79"/>
              </a:rPr>
              <a:t/>
            </a:r>
            <a:br>
              <a:rPr lang="he-I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-Soncino" pitchFamily="2" charset="-79"/>
                <a:ea typeface="Guttman Keren"/>
                <a:cs typeface="Guttman-Soncino" pitchFamily="2" charset="-79"/>
              </a:rPr>
            </a:b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599" y="5589240"/>
            <a:ext cx="6400800" cy="1752600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FrankRuehl" pitchFamily="34" charset="-79"/>
              </a:rPr>
              <a:t>מחלקת שומת מקרקעין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הנהלת רשות המיסים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6116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 title="הודעת שומה"/>
          <p:cNvGrpSpPr/>
          <p:nvPr/>
        </p:nvGrpSpPr>
        <p:grpSpPr>
          <a:xfrm>
            <a:off x="35496" y="1988840"/>
            <a:ext cx="9031113" cy="6128454"/>
            <a:chOff x="35496" y="1988840"/>
            <a:chExt cx="9031113" cy="6128454"/>
          </a:xfrm>
        </p:grpSpPr>
        <p:grpSp>
          <p:nvGrpSpPr>
            <p:cNvPr id="17" name="קבוצה 16"/>
            <p:cNvGrpSpPr/>
            <p:nvPr/>
          </p:nvGrpSpPr>
          <p:grpSpPr>
            <a:xfrm>
              <a:off x="48815" y="2015348"/>
              <a:ext cx="9017794" cy="6101946"/>
              <a:chOff x="126206" y="872360"/>
              <a:chExt cx="9017794" cy="6101946"/>
            </a:xfrm>
          </p:grpSpPr>
          <p:pic>
            <p:nvPicPr>
              <p:cNvPr id="18" name="תמונה 17" title="הודעת שומה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06" y="872360"/>
                <a:ext cx="9017794" cy="6101946"/>
              </a:xfrm>
              <a:prstGeom prst="rect">
                <a:avLst/>
              </a:prstGeom>
            </p:spPr>
          </p:pic>
          <p:sp>
            <p:nvSpPr>
              <p:cNvPr id="19" name="מלבן 18"/>
              <p:cNvSpPr/>
              <p:nvPr/>
            </p:nvSpPr>
            <p:spPr>
              <a:xfrm>
                <a:off x="5868144" y="2983667"/>
                <a:ext cx="1368152" cy="1029320"/>
              </a:xfrm>
              <a:prstGeom prst="rect">
                <a:avLst/>
              </a:prstGeom>
              <a:solidFill>
                <a:srgbClr val="E1E8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מלבן 19"/>
              <p:cNvSpPr/>
              <p:nvPr/>
            </p:nvSpPr>
            <p:spPr>
              <a:xfrm>
                <a:off x="2893194" y="4780469"/>
                <a:ext cx="310654" cy="2032907"/>
              </a:xfrm>
              <a:prstGeom prst="rect">
                <a:avLst/>
              </a:prstGeom>
              <a:solidFill>
                <a:srgbClr val="F5F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מלבן 21"/>
              <p:cNvSpPr/>
              <p:nvPr/>
            </p:nvSpPr>
            <p:spPr>
              <a:xfrm>
                <a:off x="3530657" y="5389361"/>
                <a:ext cx="895003" cy="775943"/>
              </a:xfrm>
              <a:prstGeom prst="rect">
                <a:avLst/>
              </a:prstGeom>
              <a:solidFill>
                <a:srgbClr val="F5F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תמונה 2" title="הודעת שומה"/>
            <p:cNvPicPr>
              <a:picLocks noChangeAspect="1"/>
            </p:cNvPicPr>
            <p:nvPr/>
          </p:nvPicPr>
          <p:blipFill rotWithShape="1">
            <a:blip r:embed="rId3"/>
            <a:srcRect l="27310" t="11610" r="26756" b="72640"/>
            <a:stretch/>
          </p:blipFill>
          <p:spPr>
            <a:xfrm>
              <a:off x="35496" y="1988840"/>
              <a:ext cx="9017794" cy="1738370"/>
            </a:xfrm>
            <a:prstGeom prst="rect">
              <a:avLst/>
            </a:prstGeom>
          </p:spPr>
        </p:pic>
      </p:grp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685800" y="-273273"/>
            <a:ext cx="7772400" cy="1470025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מידע על שומה </a:t>
            </a: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נבחרת</a:t>
            </a:r>
            <a:endParaRPr lang="he-IL" sz="4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4288" y="917575"/>
            <a:ext cx="91440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/>
              <a:t>ניתן לראות את הודעת השומה המקורית </a:t>
            </a:r>
            <a:endParaRPr lang="he-IL" altLang="he-IL" sz="2000"/>
          </a:p>
        </p:txBody>
      </p:sp>
      <p:cxnSp>
        <p:nvCxnSpPr>
          <p:cNvPr id="5" name="מחבר חץ ישר 4" title="מחבר חץ ישר "/>
          <p:cNvCxnSpPr/>
          <p:nvPr/>
        </p:nvCxnSpPr>
        <p:spPr>
          <a:xfrm flipV="1">
            <a:off x="4283968" y="3494831"/>
            <a:ext cx="2100510" cy="87027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אליפסה 10" title="אליפסה "/>
          <p:cNvSpPr/>
          <p:nvPr/>
        </p:nvSpPr>
        <p:spPr>
          <a:xfrm>
            <a:off x="6647310" y="2638329"/>
            <a:ext cx="936625" cy="6143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65982" y="4140563"/>
            <a:ext cx="252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יש לבחור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"מידע על שומה נבחרת"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ולבחור ב"הודעת שומה"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</p:txBody>
      </p:sp>
      <p:sp>
        <p:nvSpPr>
          <p:cNvPr id="2" name="מלבן מעוגל 1" title="מלבן מעוגל "/>
          <p:cNvSpPr/>
          <p:nvPr/>
        </p:nvSpPr>
        <p:spPr>
          <a:xfrm>
            <a:off x="6443663" y="3252692"/>
            <a:ext cx="1081087" cy="25876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6815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1" grpId="1" animBg="1"/>
      <p:bldP spid="13" grpId="0"/>
      <p:bldP spid="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915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29559"/>
            <a:ext cx="8791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בקשה לתיקון שומה טופס מקוון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615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 title="צילום מסך- שליחת מסמכים"/>
          <p:cNvGrpSpPr/>
          <p:nvPr/>
        </p:nvGrpSpPr>
        <p:grpSpPr>
          <a:xfrm>
            <a:off x="179512" y="260648"/>
            <a:ext cx="8791575" cy="6067425"/>
            <a:chOff x="179512" y="260648"/>
            <a:chExt cx="8791575" cy="6067425"/>
          </a:xfrm>
        </p:grpSpPr>
        <p:pic>
          <p:nvPicPr>
            <p:cNvPr id="4098" name="Picture 6" descr="image0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60648"/>
              <a:ext cx="8791575" cy="606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מלבן מעוגל 1"/>
            <p:cNvSpPr/>
            <p:nvPr/>
          </p:nvSpPr>
          <p:spPr>
            <a:xfrm>
              <a:off x="6084168" y="2060848"/>
              <a:ext cx="1296144" cy="1008112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מעוגל 3"/>
            <p:cNvSpPr/>
            <p:nvPr/>
          </p:nvSpPr>
          <p:spPr>
            <a:xfrm>
              <a:off x="3779912" y="2060068"/>
              <a:ext cx="1008112" cy="1008112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מלבן מעוגל 4"/>
            <p:cNvSpPr/>
            <p:nvPr/>
          </p:nvSpPr>
          <p:spPr>
            <a:xfrm>
              <a:off x="1547664" y="2060068"/>
              <a:ext cx="1649585" cy="1008112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כותרת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שליחת מסמכים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43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4"/>
          <p:cNvSpPr txBox="1">
            <a:spLocks/>
          </p:cNvSpPr>
          <p:nvPr/>
        </p:nvSpPr>
        <p:spPr>
          <a:xfrm>
            <a:off x="552170" y="-9939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Guttman Keren"/>
              </a:rPr>
              <a:t>הצהרה מקוונת</a:t>
            </a:r>
            <a:endParaRPr lang="he-IL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-133630" y="62647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דגשים לפני הגשה</a:t>
            </a:r>
          </a:p>
          <a:p>
            <a:pPr algn="ctr"/>
            <a:endParaRPr lang="he-IL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53045" y="1484784"/>
            <a:ext cx="8841720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000" b="1" dirty="0" smtClean="0"/>
          </a:p>
          <a:p>
            <a:pPr algn="ctr"/>
            <a:endParaRPr lang="he-IL" sz="2000" b="1" dirty="0"/>
          </a:p>
          <a:p>
            <a:pPr algn="ctr"/>
            <a:r>
              <a:rPr lang="he-IL" sz="2400" b="1" dirty="0" smtClean="0">
                <a:solidFill>
                  <a:srgbClr val="C00000"/>
                </a:solidFill>
              </a:rPr>
              <a:t>במידה ואחד הצדדים הינו תושב חוץ / חברה זרה </a:t>
            </a:r>
            <a:endParaRPr lang="he-IL" sz="2000" b="1" dirty="0" smtClean="0">
              <a:solidFill>
                <a:srgbClr val="C00000"/>
              </a:solidFill>
            </a:endParaRPr>
          </a:p>
          <a:p>
            <a:pPr algn="ctr"/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יש לציין בשדה ת.ז. את המספר המזהה הייחודי </a:t>
            </a:r>
          </a:p>
          <a:p>
            <a:pPr algn="ctr"/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המספר מתחיל בספרות 66 לתושב חוץ וב-500 לחברה זרה</a:t>
            </a:r>
          </a:p>
          <a:p>
            <a:pPr algn="ctr"/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במידה ואין ברשותך את המספר הייחודי </a:t>
            </a:r>
          </a:p>
          <a:p>
            <a:pPr algn="ctr"/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יש לקבל את המספר המזהה טרום ההצהרה</a:t>
            </a:r>
          </a:p>
          <a:p>
            <a:pPr algn="ctr"/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</a:rPr>
              <a:t>יש לשלוח טופס "בקשה להנפקת מספר מזהה לתושב חוץ/ חברה זרה"</a:t>
            </a:r>
          </a:p>
          <a:p>
            <a:pPr algn="ctr"/>
            <a:r>
              <a:rPr lang="he-IL" sz="1400" dirty="0" smtClean="0">
                <a:solidFill>
                  <a:schemeClr val="tx2">
                    <a:lumMod val="50000"/>
                  </a:schemeClr>
                </a:solidFill>
              </a:rPr>
              <a:t>(נמצא בעמוד הבית של מערכת המייצגים)</a:t>
            </a:r>
          </a:p>
          <a:p>
            <a:pPr algn="ctr"/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</a:rPr>
              <a:t>בצירוף צילום דרכון בתוקף של הנישום</a:t>
            </a:r>
          </a:p>
          <a:p>
            <a:pPr algn="ctr"/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</a:rPr>
              <a:t>המייל הייעודי לבקשות אלו: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T.HUTZ@taxes.gov.il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he-IL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he-IL" sz="2000" dirty="0" smtClean="0"/>
          </a:p>
        </p:txBody>
      </p:sp>
      <p:sp>
        <p:nvSpPr>
          <p:cNvPr id="5" name="כותרת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דגשים לפני הגשת הצהרה מקוונת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35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4"/>
          <p:cNvSpPr txBox="1">
            <a:spLocks/>
          </p:cNvSpPr>
          <p:nvPr/>
        </p:nvSpPr>
        <p:spPr>
          <a:xfrm>
            <a:off x="552170" y="-9939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Guttman Keren"/>
              </a:rPr>
              <a:t>הצהרה מקוונת</a:t>
            </a:r>
            <a:endParaRPr lang="he-IL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-133630" y="62647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דגשים לפני הגשה</a:t>
            </a:r>
          </a:p>
          <a:p>
            <a:pPr algn="ctr"/>
            <a:endParaRPr lang="he-IL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998667"/>
            <a:ext cx="9143999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C00000"/>
                </a:solidFill>
              </a:rPr>
              <a:t>מכירת דירת מגורים מזכה ששוויה מושפע מזכויות בניה </a:t>
            </a:r>
            <a:r>
              <a:rPr lang="he-IL" sz="2400" b="1" dirty="0" smtClean="0">
                <a:solidFill>
                  <a:srgbClr val="C00000"/>
                </a:solidFill>
              </a:rPr>
              <a:t>נוספות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endParaRPr lang="he-IL" sz="2400" b="1" dirty="0">
              <a:solidFill>
                <a:srgbClr val="C00000"/>
              </a:solidFill>
            </a:endParaRPr>
          </a:p>
          <a:p>
            <a:pPr algn="ctr"/>
            <a:r>
              <a:rPr lang="he-IL" sz="2000" dirty="0">
                <a:solidFill>
                  <a:schemeClr val="tx2">
                    <a:lumMod val="50000"/>
                  </a:schemeClr>
                </a:solidFill>
              </a:rPr>
              <a:t>דיווח על מכירת דירת מגורים מזכה ששוויה מושפע מזכויות בניה נוספות </a:t>
            </a:r>
            <a:endParaRPr lang="he-IL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e-IL" sz="2000" u="sng" dirty="0" smtClean="0">
                <a:solidFill>
                  <a:schemeClr val="tx2">
                    <a:lumMod val="50000"/>
                  </a:schemeClr>
                </a:solidFill>
              </a:rPr>
              <a:t>יש </a:t>
            </a:r>
            <a:r>
              <a:rPr lang="he-IL" sz="2000" u="sng" dirty="0">
                <a:solidFill>
                  <a:schemeClr val="tx2">
                    <a:lumMod val="50000"/>
                  </a:schemeClr>
                </a:solidFill>
              </a:rPr>
              <a:t>לעשות על גבי טופס </a:t>
            </a:r>
            <a:r>
              <a:rPr lang="he-IL" sz="2000" u="sng" dirty="0" smtClean="0">
                <a:solidFill>
                  <a:schemeClr val="tx2">
                    <a:lumMod val="50000"/>
                  </a:schemeClr>
                </a:solidFill>
              </a:rPr>
              <a:t>7002</a:t>
            </a:r>
          </a:p>
          <a:p>
            <a:pPr algn="ctr"/>
            <a:endParaRPr lang="he-IL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e-IL" sz="2000" b="1" dirty="0">
                <a:solidFill>
                  <a:schemeClr val="tx2">
                    <a:lumMod val="50000"/>
                  </a:schemeClr>
                </a:solidFill>
              </a:rPr>
              <a:t>בין אם מדובר בפטור מלא או בפטור </a:t>
            </a:r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</a:rPr>
              <a:t>חלקי</a:t>
            </a:r>
          </a:p>
          <a:p>
            <a:pPr algn="ctr"/>
            <a:endParaRPr lang="he-IL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				יש </a:t>
            </a:r>
            <a:r>
              <a:rPr lang="he-IL" sz="2000" dirty="0">
                <a:solidFill>
                  <a:schemeClr val="tx2">
                    <a:lumMod val="50000"/>
                  </a:schemeClr>
                </a:solidFill>
              </a:rPr>
              <a:t>לצרף 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להצהרה:</a:t>
            </a:r>
          </a:p>
          <a:p>
            <a:pPr lvl="8"/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טופס </a:t>
            </a:r>
            <a:r>
              <a:rPr lang="he-IL" sz="2000" dirty="0">
                <a:solidFill>
                  <a:schemeClr val="tx2">
                    <a:lumMod val="50000"/>
                  </a:schemeClr>
                </a:solidFill>
              </a:rPr>
              <a:t>7157- 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באם מבוקש </a:t>
            </a:r>
            <a:r>
              <a:rPr lang="he-IL" sz="2000" dirty="0">
                <a:solidFill>
                  <a:schemeClr val="tx2">
                    <a:lumMod val="50000"/>
                  </a:schemeClr>
                </a:solidFill>
              </a:rPr>
              <a:t>פטור</a:t>
            </a:r>
          </a:p>
          <a:p>
            <a:pPr lvl="8"/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טופס </a:t>
            </a:r>
            <a:r>
              <a:rPr lang="he-IL" sz="2000" dirty="0">
                <a:solidFill>
                  <a:schemeClr val="tx2">
                    <a:lumMod val="50000"/>
                  </a:schemeClr>
                </a:solidFill>
              </a:rPr>
              <a:t>7158- 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באם מבוקש </a:t>
            </a:r>
            <a:r>
              <a:rPr lang="he-IL" sz="2000" dirty="0">
                <a:solidFill>
                  <a:schemeClr val="tx2">
                    <a:lumMod val="50000"/>
                  </a:schemeClr>
                </a:solidFill>
              </a:rPr>
              <a:t>חישוב מס לינארי </a:t>
            </a: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מוטב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		           </a:t>
            </a:r>
            <a:r>
              <a:rPr lang="he-IL" sz="1400" dirty="0" smtClean="0">
                <a:solidFill>
                  <a:schemeClr val="tx2">
                    <a:lumMod val="50000"/>
                  </a:schemeClr>
                </a:solidFill>
              </a:rPr>
              <a:t>(בהתאם לסעיף 48א(ב3) לחוק)</a:t>
            </a:r>
            <a:endParaRPr lang="he-IL" sz="1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he-IL" sz="2000" b="1" dirty="0" smtClean="0">
              <a:solidFill>
                <a:srgbClr val="C00000"/>
              </a:solidFill>
            </a:endParaRPr>
          </a:p>
          <a:p>
            <a:pPr algn="ctr"/>
            <a:endParaRPr lang="he-IL" sz="2000" dirty="0" smtClean="0"/>
          </a:p>
        </p:txBody>
      </p:sp>
      <p:sp>
        <p:nvSpPr>
          <p:cNvPr id="5" name="כותרת 4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דגשים לפני הגשת הצהרה </a:t>
            </a:r>
            <a:r>
              <a:rPr lang="he-IL" dirty="0" smtClean="0"/>
              <a:t>מקוונת- מכירת דירת מגורים מזכה ששוויה מושפע מזכויות בניה נוספות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937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4"/>
          <p:cNvSpPr txBox="1">
            <a:spLocks/>
          </p:cNvSpPr>
          <p:nvPr/>
        </p:nvSpPr>
        <p:spPr>
          <a:xfrm>
            <a:off x="552170" y="-9939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Guttman Keren"/>
              </a:rPr>
              <a:t>הצהרה מקוונת</a:t>
            </a:r>
            <a:endParaRPr lang="he-IL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-133630" y="62647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דגשים לפני הגשה</a:t>
            </a:r>
          </a:p>
          <a:p>
            <a:pPr algn="ctr"/>
            <a:endParaRPr lang="he-IL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-3645" y="1484784"/>
            <a:ext cx="9143999" cy="46320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000" b="1" dirty="0" smtClean="0">
              <a:solidFill>
                <a:srgbClr val="C00000"/>
              </a:solidFill>
            </a:endParaRPr>
          </a:p>
          <a:p>
            <a:pPr algn="ctr"/>
            <a:r>
              <a:rPr lang="he-IL" sz="2400" b="1" dirty="0" smtClean="0">
                <a:solidFill>
                  <a:srgbClr val="C00000"/>
                </a:solidFill>
              </a:rPr>
              <a:t>מכירה של דירת מגורים בפטור חלקי ממס שבח</a:t>
            </a:r>
          </a:p>
          <a:p>
            <a:pPr algn="ctr"/>
            <a:endParaRPr lang="he-IL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</a:rPr>
              <a:t>מכירת דירת מגורים מזכה בפטור לפי סעיף 49ב(2) ששווי הדירה עולה על תקרת הפטור </a:t>
            </a:r>
          </a:p>
          <a:p>
            <a:pPr algn="ctr"/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</a:rPr>
              <a:t>בהתאם לסעיף 49א(א1) </a:t>
            </a:r>
            <a:r>
              <a:rPr lang="he-IL" sz="1400" b="1" dirty="0" smtClean="0">
                <a:solidFill>
                  <a:schemeClr val="tx2">
                    <a:lumMod val="50000"/>
                  </a:schemeClr>
                </a:solidFill>
              </a:rPr>
              <a:t>[4,443,000 ₪ נכון לשנת 2017]</a:t>
            </a:r>
          </a:p>
          <a:p>
            <a:pPr algn="ctr"/>
            <a:endParaRPr lang="he-IL" sz="3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he-IL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e-IL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B0F0">
                      <a:alpha val="43000"/>
                    </a:srgbClr>
                  </a:outerShdw>
                </a:effectLst>
              </a:rPr>
              <a:t>בכל מקרה של פטור חלקי ממס שבח</a:t>
            </a:r>
          </a:p>
          <a:p>
            <a:pPr algn="ctr"/>
            <a:r>
              <a:rPr lang="he-IL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B0F0">
                      <a:alpha val="43000"/>
                    </a:srgbClr>
                  </a:outerShdw>
                </a:effectLst>
              </a:rPr>
              <a:t>יש להגיש את ההצהרה על טופס 7002</a:t>
            </a:r>
          </a:p>
          <a:p>
            <a:pPr algn="ctr"/>
            <a:endParaRPr lang="he-IL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</a:rPr>
              <a:t>יש לצרף את השומה העצמית היחסית של החלק החייב בלבד</a:t>
            </a:r>
          </a:p>
          <a:p>
            <a:pPr algn="ctr"/>
            <a:r>
              <a:rPr lang="he-IL" sz="2000" b="1" dirty="0">
                <a:solidFill>
                  <a:schemeClr val="tx2">
                    <a:lumMod val="50000"/>
                  </a:schemeClr>
                </a:solidFill>
              </a:rPr>
              <a:t>בסיום מילוי ההצהרה, ולפני שליחתה, יש </a:t>
            </a:r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</a:rPr>
              <a:t>לציין כי מדובר בפטור חלקי, </a:t>
            </a:r>
            <a:r>
              <a:rPr lang="he-IL" sz="2000" b="1" dirty="0">
                <a:solidFill>
                  <a:schemeClr val="tx2">
                    <a:lumMod val="50000"/>
                  </a:schemeClr>
                </a:solidFill>
              </a:rPr>
              <a:t>בחלון ה"הערות"</a:t>
            </a:r>
          </a:p>
          <a:p>
            <a:pPr algn="ctr"/>
            <a:r>
              <a:rPr lang="he-IL" sz="2000" b="1" dirty="0" smtClean="0">
                <a:solidFill>
                  <a:schemeClr val="tx2">
                    <a:lumMod val="50000"/>
                  </a:schemeClr>
                </a:solidFill>
              </a:rPr>
              <a:t>ובמכתב נלווה לפרט כיצד נעשה החישוב </a:t>
            </a:r>
          </a:p>
          <a:p>
            <a:pPr algn="ctr"/>
            <a:endParaRPr lang="he-IL" sz="2000" b="1" dirty="0"/>
          </a:p>
          <a:p>
            <a:pPr algn="ctr"/>
            <a:endParaRPr lang="he-IL" sz="2000" dirty="0" smtClean="0"/>
          </a:p>
        </p:txBody>
      </p:sp>
      <p:sp>
        <p:nvSpPr>
          <p:cNvPr id="5" name="כותרת 4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דגשים לפני הגשת הצהרה </a:t>
            </a:r>
            <a:r>
              <a:rPr lang="he-IL" dirty="0" smtClean="0"/>
              <a:t>מקוונת- מכירה של דירת מגורים בפטור חלקי ממס שבח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614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4"/>
          <p:cNvSpPr txBox="1">
            <a:spLocks/>
          </p:cNvSpPr>
          <p:nvPr/>
        </p:nvSpPr>
        <p:spPr>
          <a:xfrm>
            <a:off x="552170" y="-9939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Guttman Keren"/>
              </a:rPr>
              <a:t>הצהרה מקוונת</a:t>
            </a:r>
            <a:endParaRPr lang="he-IL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-133630" y="62647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דגשים לפני הגשה</a:t>
            </a:r>
          </a:p>
          <a:p>
            <a:pPr algn="ctr"/>
            <a:endParaRPr lang="he-IL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3795" y="2708920"/>
            <a:ext cx="884172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C00000"/>
                </a:solidFill>
              </a:rPr>
              <a:t>במידה וברצונך לדווח על עסקת "איחוד וחלוקה" לפי סעיף 67 </a:t>
            </a:r>
            <a:endParaRPr lang="he-IL" sz="2400" b="1" dirty="0">
              <a:solidFill>
                <a:srgbClr val="C00000"/>
              </a:solidFill>
            </a:endParaRPr>
          </a:p>
          <a:p>
            <a:pPr algn="ctr"/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אין צורך לכתוב את כל הצדדים לעסקה במילוי ההצהרה</a:t>
            </a:r>
          </a:p>
          <a:p>
            <a:pPr algn="ctr"/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בפרטי המוכר והרוכש יש לבחור באופן אקראי שני חברים שונים</a:t>
            </a:r>
          </a:p>
          <a:p>
            <a:pPr algn="ctr"/>
            <a:r>
              <a:rPr lang="he-IL" sz="2000" dirty="0" smtClean="0">
                <a:solidFill>
                  <a:schemeClr val="tx2">
                    <a:lumMod val="50000"/>
                  </a:schemeClr>
                </a:solidFill>
              </a:rPr>
              <a:t>בסיום מילוי ההצהרה, ולפני שליחתה, יש לפרט את שמות כל הצדדים, בחלון ה"הערות"</a:t>
            </a:r>
          </a:p>
          <a:p>
            <a:pPr algn="ctr"/>
            <a:r>
              <a:rPr lang="he-IL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B0F0">
                      <a:alpha val="43000"/>
                    </a:srgbClr>
                  </a:outerShdw>
                </a:effectLst>
              </a:rPr>
              <a:t>לא ניתן לפתוח תיק עם זהות מוכר וזהות רוכש זהות</a:t>
            </a:r>
          </a:p>
        </p:txBody>
      </p:sp>
      <p:sp>
        <p:nvSpPr>
          <p:cNvPr id="5" name="כותרת 4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דגשים לפני הגשת הצהרה מקוונת- איחוד וחלוקה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48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שליחת מסמכי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27" y="1124744"/>
            <a:ext cx="8920047" cy="5026666"/>
          </a:xfrm>
          <a:prstGeom prst="rect">
            <a:avLst/>
          </a:prstGeom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שליחת מסמכים</a:t>
            </a:r>
            <a:br>
              <a:rPr lang="he-I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he-IL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35600" y="4383088"/>
            <a:ext cx="3346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ניתן לצרף מסמכים להצהרה שהוגשה באופן מקוון או לשלוח מסמכים כמענה לדרישת מסמכים כל עוד השומה עדיין לא שודרה  </a:t>
            </a:r>
          </a:p>
        </p:txBody>
      </p:sp>
      <p:cxnSp>
        <p:nvCxnSpPr>
          <p:cNvPr id="4" name="מחבר חץ ישר 3" title="מחבר חץ ישר "/>
          <p:cNvCxnSpPr/>
          <p:nvPr/>
        </p:nvCxnSpPr>
        <p:spPr>
          <a:xfrm flipH="1" flipV="1">
            <a:off x="4572000" y="2369142"/>
            <a:ext cx="1871664" cy="201394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אליפסה 4" title="אליפסה "/>
          <p:cNvSpPr/>
          <p:nvPr/>
        </p:nvSpPr>
        <p:spPr>
          <a:xfrm>
            <a:off x="3593720" y="1827805"/>
            <a:ext cx="1081088" cy="54133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91755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שליחת מסמכי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0" y="700086"/>
            <a:ext cx="8676010" cy="6058866"/>
          </a:xfrm>
          <a:prstGeom prst="rect">
            <a:avLst/>
          </a:prstGeom>
        </p:spPr>
      </p:pic>
      <p:sp>
        <p:nvSpPr>
          <p:cNvPr id="13" name="כותרת 12"/>
          <p:cNvSpPr>
            <a:spLocks noGrp="1"/>
          </p:cNvSpPr>
          <p:nvPr>
            <p:ph type="ctrTitle"/>
          </p:nvPr>
        </p:nvSpPr>
        <p:spPr>
          <a:xfrm>
            <a:off x="703548" y="-345281"/>
            <a:ext cx="7772400" cy="1470025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שליחת מסמכים </a:t>
            </a:r>
            <a:endParaRPr lang="he-IL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593" y="3714750"/>
            <a:ext cx="3344863" cy="12319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latin typeface="+mn-lt"/>
                <a:cs typeface="+mn-cs"/>
              </a:rPr>
              <a:t>יש לאפיין </a:t>
            </a:r>
            <a:r>
              <a:rPr lang="he-I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באופן מדויק </a:t>
            </a:r>
            <a:r>
              <a:rPr lang="he-IL" b="1" dirty="0">
                <a:latin typeface="+mn-lt"/>
                <a:cs typeface="+mn-cs"/>
              </a:rPr>
              <a:t>את סוג המסמך הנשלח מתוך הרשימה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latin typeface="+mn-lt"/>
                <a:cs typeface="+mn-cs"/>
              </a:rPr>
              <a:t>לסרוק ולהעלות אותו לשומה דרך המערכת</a:t>
            </a:r>
          </a:p>
        </p:txBody>
      </p:sp>
      <p:cxnSp>
        <p:nvCxnSpPr>
          <p:cNvPr id="17" name="מחבר חץ ישר 16" title="מחבר חץ ישר "/>
          <p:cNvCxnSpPr/>
          <p:nvPr/>
        </p:nvCxnSpPr>
        <p:spPr>
          <a:xfrm flipH="1">
            <a:off x="3563888" y="4437112"/>
            <a:ext cx="1008112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 title="מחבר חץ ישר "/>
          <p:cNvCxnSpPr/>
          <p:nvPr/>
        </p:nvCxnSpPr>
        <p:spPr>
          <a:xfrm flipV="1">
            <a:off x="5263043" y="5589240"/>
            <a:ext cx="245061" cy="54279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57755" y="5808983"/>
            <a:ext cx="2068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ניתן לרשום הערה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לשימוש המייצג</a:t>
            </a:r>
          </a:p>
        </p:txBody>
      </p:sp>
      <p:sp>
        <p:nvSpPr>
          <p:cNvPr id="22" name="מלבן מעוגל 21" title="מלבן מעוגל "/>
          <p:cNvSpPr/>
          <p:nvPr/>
        </p:nvSpPr>
        <p:spPr>
          <a:xfrm>
            <a:off x="4864031" y="4077072"/>
            <a:ext cx="2966263" cy="198053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11" name="תמונה 10" title="שליחת מסמכי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766" y="4437112"/>
            <a:ext cx="2671403" cy="14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761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1" grpId="1"/>
      <p:bldP spid="2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title="עדכון טיוטת הצהר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37" y="608051"/>
            <a:ext cx="8042895" cy="598541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עדכון טיוטת הצהרה</a:t>
            </a:r>
            <a:br>
              <a:rPr lang="he-I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he-IL" dirty="0"/>
          </a:p>
        </p:txBody>
      </p:sp>
      <p:cxnSp>
        <p:nvCxnSpPr>
          <p:cNvPr id="7" name="מחבר חץ ישר 6" title="מחבר חץ ישר "/>
          <p:cNvCxnSpPr/>
          <p:nvPr/>
        </p:nvCxnSpPr>
        <p:spPr>
          <a:xfrm flipV="1">
            <a:off x="6732588" y="1844675"/>
            <a:ext cx="792162" cy="12969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אליפסה 5" title="אליפסה "/>
          <p:cNvSpPr/>
          <p:nvPr/>
        </p:nvSpPr>
        <p:spPr>
          <a:xfrm>
            <a:off x="7153275" y="1268413"/>
            <a:ext cx="935038" cy="50958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644008" y="3568700"/>
            <a:ext cx="3168352" cy="2862322"/>
          </a:xfrm>
          <a:prstGeom prst="rect">
            <a:avLst/>
          </a:prstGeom>
          <a:solidFill>
            <a:srgbClr val="F4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 smtClean="0"/>
              <a:t>כל </a:t>
            </a:r>
            <a:r>
              <a:rPr lang="he-IL" altLang="he-IL" sz="1800" b="1" dirty="0"/>
              <a:t>עוד לא נשלחה ההצהרה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ניתן לעדכן אותה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לשנות / להשלים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באמצעות שימוש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במספר הקשר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שניתן בשלב מילוי </a:t>
            </a:r>
            <a:r>
              <a:rPr lang="he-IL" altLang="he-IL" sz="1800" b="1" dirty="0" smtClean="0"/>
              <a:t>ההצהרה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</p:txBody>
      </p:sp>
    </p:spTree>
    <p:extLst>
      <p:ext uri="{BB962C8B-B14F-4D97-AF65-F5344CB8AC3E}">
        <p14:creationId xmlns:p14="http://schemas.microsoft.com/office/powerpoint/2010/main" val="1335665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הדפסת הצהר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3" y="633273"/>
            <a:ext cx="8242926" cy="6201928"/>
          </a:xfrm>
          <a:prstGeom prst="rect">
            <a:avLst/>
          </a:prstGeom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24122" y="61773"/>
            <a:ext cx="8229600" cy="1143000"/>
          </a:xfrm>
          <a:extLst/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הדפסת הצהרה</a:t>
            </a:r>
            <a:br>
              <a:rPr lang="he-I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he-IL" dirty="0"/>
          </a:p>
        </p:txBody>
      </p:sp>
      <p:sp>
        <p:nvSpPr>
          <p:cNvPr id="77831" name="TextBox 3"/>
          <p:cNvSpPr txBox="1">
            <a:spLocks noChangeArrowheads="1"/>
          </p:cNvSpPr>
          <p:nvPr/>
        </p:nvSpPr>
        <p:spPr bwMode="auto">
          <a:xfrm>
            <a:off x="4211960" y="3573016"/>
            <a:ext cx="3669170" cy="3016210"/>
          </a:xfrm>
          <a:prstGeom prst="rect">
            <a:avLst/>
          </a:prstGeom>
          <a:solidFill>
            <a:srgbClr val="F4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ניתן להדפיס את ההצהרה המקוונת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את טופס החתימות המקוצר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ואת ההערות שצורפו בסיום הצהרה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במידה והיא מולאה במלואה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רק לגבי הצהרות שכבר נשלחו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000" b="1" dirty="0"/>
          </a:p>
        </p:txBody>
      </p:sp>
      <p:cxnSp>
        <p:nvCxnSpPr>
          <p:cNvPr id="6" name="מחבר חץ ישר 5" title="מחבר חץ ישר "/>
          <p:cNvCxnSpPr/>
          <p:nvPr/>
        </p:nvCxnSpPr>
        <p:spPr>
          <a:xfrm flipV="1">
            <a:off x="6431407" y="1905553"/>
            <a:ext cx="431452" cy="201585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אליפסה 4" title="אליפסה "/>
          <p:cNvSpPr/>
          <p:nvPr/>
        </p:nvSpPr>
        <p:spPr>
          <a:xfrm>
            <a:off x="6372200" y="1356310"/>
            <a:ext cx="936625" cy="508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6901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קבוצה 27" title="נתוני שומה נבחרת"/>
          <p:cNvGrpSpPr/>
          <p:nvPr/>
        </p:nvGrpSpPr>
        <p:grpSpPr>
          <a:xfrm>
            <a:off x="654050" y="1139825"/>
            <a:ext cx="7986216" cy="5876650"/>
            <a:chOff x="654050" y="1139825"/>
            <a:chExt cx="7986216" cy="5876650"/>
          </a:xfrm>
        </p:grpSpPr>
        <p:grpSp>
          <p:nvGrpSpPr>
            <p:cNvPr id="23" name="קבוצה 22"/>
            <p:cNvGrpSpPr/>
            <p:nvPr/>
          </p:nvGrpSpPr>
          <p:grpSpPr>
            <a:xfrm>
              <a:off x="654050" y="1139825"/>
              <a:ext cx="7986216" cy="5876650"/>
              <a:chOff x="677732" y="1151521"/>
              <a:chExt cx="7986216" cy="5876650"/>
            </a:xfrm>
          </p:grpSpPr>
          <p:pic>
            <p:nvPicPr>
              <p:cNvPr id="18" name="תמונה 17" title="רשימת שומות היסטוריות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7732" y="1151521"/>
                <a:ext cx="7986216" cy="5876650"/>
              </a:xfrm>
              <a:prstGeom prst="rect">
                <a:avLst/>
              </a:prstGeom>
            </p:spPr>
          </p:pic>
          <p:sp>
            <p:nvSpPr>
              <p:cNvPr id="45" name="מלבן מעוגל 44"/>
              <p:cNvSpPr/>
              <p:nvPr/>
            </p:nvSpPr>
            <p:spPr>
              <a:xfrm>
                <a:off x="3995936" y="3077276"/>
                <a:ext cx="850702" cy="645550"/>
              </a:xfrm>
              <a:prstGeom prst="round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7" name="מלבן מעוגל 46"/>
              <p:cNvSpPr/>
              <p:nvPr/>
            </p:nvSpPr>
            <p:spPr>
              <a:xfrm>
                <a:off x="6084168" y="2877288"/>
                <a:ext cx="1296120" cy="845537"/>
              </a:xfrm>
              <a:prstGeom prst="round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0" name="מלבן מעוגל 49"/>
              <p:cNvSpPr/>
              <p:nvPr/>
            </p:nvSpPr>
            <p:spPr>
              <a:xfrm>
                <a:off x="6551699" y="4478961"/>
                <a:ext cx="682070" cy="422769"/>
              </a:xfrm>
              <a:prstGeom prst="round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1" name="מלבן מעוגל 50"/>
              <p:cNvSpPr/>
              <p:nvPr/>
            </p:nvSpPr>
            <p:spPr>
              <a:xfrm>
                <a:off x="3131840" y="4438194"/>
                <a:ext cx="1344643" cy="475232"/>
              </a:xfrm>
              <a:prstGeom prst="round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2" name="מלבן מעוגל 51"/>
              <p:cNvSpPr/>
              <p:nvPr/>
            </p:nvSpPr>
            <p:spPr>
              <a:xfrm>
                <a:off x="1261709" y="4267576"/>
                <a:ext cx="682070" cy="422769"/>
              </a:xfrm>
              <a:prstGeom prst="round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53" name="מלבן מעוגל 52"/>
            <p:cNvSpPr/>
            <p:nvPr/>
          </p:nvSpPr>
          <p:spPr>
            <a:xfrm>
              <a:off x="1943779" y="2891975"/>
              <a:ext cx="1299013" cy="582138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4" name="מלבן מעוגל 53"/>
            <p:cNvSpPr/>
            <p:nvPr/>
          </p:nvSpPr>
          <p:spPr>
            <a:xfrm>
              <a:off x="2689324" y="3559323"/>
              <a:ext cx="1299013" cy="163502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מלבן מעוגל 54"/>
            <p:cNvSpPr/>
            <p:nvPr/>
          </p:nvSpPr>
          <p:spPr>
            <a:xfrm>
              <a:off x="6924582" y="6068939"/>
              <a:ext cx="995586" cy="228685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מלבן מעוגל 55"/>
            <p:cNvSpPr/>
            <p:nvPr/>
          </p:nvSpPr>
          <p:spPr>
            <a:xfrm>
              <a:off x="6937108" y="6284963"/>
              <a:ext cx="995586" cy="156677"/>
            </a:xfrm>
            <a:prstGeom prst="roundRect">
              <a:avLst/>
            </a:prstGeom>
            <a:solidFill>
              <a:srgbClr val="E1E8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9" name="כותרת 18"/>
          <p:cNvSpPr>
            <a:spLocks noGrp="1"/>
          </p:cNvSpPr>
          <p:nvPr>
            <p:ph type="ctrTitle"/>
          </p:nvPr>
        </p:nvSpPr>
        <p:spPr>
          <a:xfrm>
            <a:off x="654050" y="130175"/>
            <a:ext cx="7772400" cy="1470025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2000" b="1" dirty="0">
                <a:cs typeface="+mn-cs"/>
              </a:rPr>
              <a:t>במידה ובחרת ב"הודעת שומה" </a:t>
            </a:r>
            <a:br>
              <a:rPr lang="he-IL" sz="2000" b="1" dirty="0">
                <a:cs typeface="+mn-cs"/>
              </a:rPr>
            </a:br>
            <a:r>
              <a:rPr lang="he-IL" sz="2000" b="1" dirty="0">
                <a:cs typeface="+mn-cs"/>
              </a:rPr>
              <a:t>יופיע מסך עם הודעת השומה של השומה הנבחרת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31" name="תמונה 1" title="רשימת שומות היסטוריו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27413"/>
            <a:ext cx="9715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מלבן מעוגל 45" title="ריק"/>
          <p:cNvSpPr/>
          <p:nvPr/>
        </p:nvSpPr>
        <p:spPr>
          <a:xfrm>
            <a:off x="3131840" y="3522006"/>
            <a:ext cx="1004878" cy="200819"/>
          </a:xfrm>
          <a:prstGeom prst="roundRect">
            <a:avLst/>
          </a:prstGeom>
          <a:solidFill>
            <a:srgbClr val="F4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8" name="מחבר חץ ישר 47" title="סימון שומות היסטוריות"/>
          <p:cNvCxnSpPr/>
          <p:nvPr/>
        </p:nvCxnSpPr>
        <p:spPr>
          <a:xfrm>
            <a:off x="7943850" y="1139825"/>
            <a:ext cx="0" cy="12065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749157" y="-27384"/>
            <a:ext cx="27193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ניתן ללחוץ על </a:t>
            </a:r>
            <a:endParaRPr lang="en-US" altLang="he-IL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"רשימת שומות"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בכדי לראות את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השומות ההיסטוריות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96493" y="2621546"/>
            <a:ext cx="2719388" cy="2862262"/>
          </a:xfrm>
          <a:prstGeom prst="rect">
            <a:avLst/>
          </a:prstGeom>
          <a:solidFill>
            <a:srgbClr val="F4F9FF">
              <a:alpha val="69804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המידע מפורט לפי כותרות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ניתן לעבור בקלות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ע"י לחיצה על הלשוניות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שימו לב!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פירוט היתרות בלשונית זו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נכון למועד משלוח </a:t>
            </a:r>
            <a:endParaRPr lang="he-IL" altLang="he-IL" sz="1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 smtClean="0"/>
              <a:t>הודעת </a:t>
            </a:r>
            <a:r>
              <a:rPr lang="he-IL" altLang="he-IL" sz="1800" b="1" dirty="0"/>
              <a:t>השומה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ואינו </a:t>
            </a:r>
            <a:r>
              <a:rPr lang="he-IL" altLang="he-IL" sz="1800" b="1" dirty="0" smtClean="0"/>
              <a:t>מתעדכן</a:t>
            </a:r>
            <a:endParaRPr lang="he-IL" altLang="he-IL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</p:txBody>
      </p:sp>
      <p:cxnSp>
        <p:nvCxnSpPr>
          <p:cNvPr id="26" name="מחבר חץ ישר 25" title="מחבר חץ ישר"/>
          <p:cNvCxnSpPr/>
          <p:nvPr/>
        </p:nvCxnSpPr>
        <p:spPr>
          <a:xfrm flipV="1">
            <a:off x="2878033" y="4131793"/>
            <a:ext cx="1979613" cy="76993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5235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49" grpId="0"/>
      <p:bldP spid="27" grpId="0" animBg="1"/>
      <p:bldP spid="27" grpId="1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 title="הדפסת הצהרה"/>
          <p:cNvGrpSpPr/>
          <p:nvPr/>
        </p:nvGrpSpPr>
        <p:grpSpPr>
          <a:xfrm>
            <a:off x="37854" y="634144"/>
            <a:ext cx="8715622" cy="6107969"/>
            <a:chOff x="37854" y="634144"/>
            <a:chExt cx="8715622" cy="6107969"/>
          </a:xfrm>
        </p:grpSpPr>
        <p:grpSp>
          <p:nvGrpSpPr>
            <p:cNvPr id="78851" name="קבוצה 1" descr="ניתן להדפיס את טופס ההצהרה המלא את טופס החתימות המקוצר ואת טופס ההערות שנרשמו בסיום ההצהרה " title="הדפסת הצהרה "/>
            <p:cNvGrpSpPr>
              <a:grpSpLocks/>
            </p:cNvGrpSpPr>
            <p:nvPr/>
          </p:nvGrpSpPr>
          <p:grpSpPr bwMode="auto">
            <a:xfrm>
              <a:off x="38100" y="635000"/>
              <a:ext cx="8715375" cy="6107113"/>
              <a:chOff x="37676" y="634469"/>
              <a:chExt cx="8716046" cy="6108095"/>
            </a:xfrm>
          </p:grpSpPr>
          <p:pic>
            <p:nvPicPr>
              <p:cNvPr id="78856" name="תמונה 2" descr="הדפסת הצהרה ,ניתן להדפיס את טופס ההצהרה המלא , את טופס החתימות המקוצר ואת טופס ההערות שנרשמו בסיום ההצהרה " title="הצהרה מקוונת מיסוי מקרקעין 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8" t="7291" r="2390" b="5101"/>
              <a:stretch>
                <a:fillRect/>
              </a:stretch>
            </p:blipFill>
            <p:spPr bwMode="auto">
              <a:xfrm>
                <a:off x="37676" y="634469"/>
                <a:ext cx="8716046" cy="6108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מלבן 8"/>
              <p:cNvSpPr/>
              <p:nvPr/>
            </p:nvSpPr>
            <p:spPr>
              <a:xfrm>
                <a:off x="3851145" y="2276208"/>
                <a:ext cx="720780" cy="21593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</p:grpSp>
        <p:pic>
          <p:nvPicPr>
            <p:cNvPr id="3" name="תמונה 2" title="הדפסת הצהרה"/>
            <p:cNvPicPr>
              <a:picLocks noChangeAspect="1"/>
            </p:cNvPicPr>
            <p:nvPr/>
          </p:nvPicPr>
          <p:blipFill rotWithShape="1">
            <a:blip r:embed="rId4"/>
            <a:srcRect b="73370"/>
            <a:stretch/>
          </p:blipFill>
          <p:spPr>
            <a:xfrm>
              <a:off x="37854" y="634144"/>
              <a:ext cx="8715622" cy="1570720"/>
            </a:xfrm>
            <a:prstGeom prst="rect">
              <a:avLst/>
            </a:prstGeom>
          </p:spPr>
        </p:pic>
      </p:grpSp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24122" y="61773"/>
            <a:ext cx="8229600" cy="1143000"/>
          </a:xfrm>
          <a:extLst/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הדפסת </a:t>
            </a:r>
            <a:r>
              <a:rPr lang="he-I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הצהרה- אפשרויות</a:t>
            </a:r>
            <a:r>
              <a:rPr lang="he-I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he-I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he-IL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31913" y="3500438"/>
            <a:ext cx="4383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ניתן להדפיס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את טופס ההצהרה המלא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את טופס החתימות המקוצר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ואת טופס ההערות שנרשמו בסיום ההצהרה</a:t>
            </a:r>
          </a:p>
        </p:txBody>
      </p:sp>
      <p:cxnSp>
        <p:nvCxnSpPr>
          <p:cNvPr id="23" name="מחבר חץ ישר 22" title="מחבר חץ ישר "/>
          <p:cNvCxnSpPr/>
          <p:nvPr/>
        </p:nvCxnSpPr>
        <p:spPr>
          <a:xfrm>
            <a:off x="6372225" y="3895725"/>
            <a:ext cx="584200" cy="18097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 title="מחבר חץ ישר "/>
          <p:cNvCxnSpPr/>
          <p:nvPr/>
        </p:nvCxnSpPr>
        <p:spPr>
          <a:xfrm>
            <a:off x="6364288" y="4076700"/>
            <a:ext cx="584200" cy="18256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 title="מחבר חץ ישר "/>
          <p:cNvCxnSpPr/>
          <p:nvPr/>
        </p:nvCxnSpPr>
        <p:spPr>
          <a:xfrm>
            <a:off x="6364288" y="4254500"/>
            <a:ext cx="584200" cy="18256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6644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  <a:extLst/>
        </p:spPr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he-IL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4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תמיכה </a:t>
            </a:r>
            <a:r>
              <a:rPr lang="he-IL" sz="4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טכנית </a:t>
            </a:r>
            <a:br>
              <a:rPr lang="he-IL" sz="4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48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במערכת </a:t>
            </a:r>
            <a:r>
              <a:rPr lang="he-IL" sz="48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שבח.נט</a:t>
            </a:r>
            <a:r>
              <a:rPr lang="he-IL" sz="4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e-IL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he-IL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ניתן לקבל </a:t>
            </a:r>
            <a:r>
              <a:rPr lang="he-IL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בטלפון</a:t>
            </a:r>
            <a: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ע"י מרכז התמיכה הארצי</a:t>
            </a:r>
            <a:b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0 4 6 5 6 5 - 2 0</a:t>
            </a:r>
            <a:b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4 5 9 </a:t>
            </a:r>
            <a:r>
              <a:rPr lang="he-IL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4* שלוחה 2</a:t>
            </a:r>
            <a: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b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ימים </a:t>
            </a:r>
            <a:r>
              <a:rPr lang="he-IL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א'-ה'  בין השעות 16:00 </a:t>
            </a:r>
            <a:r>
              <a:rPr lang="he-IL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8:15</a:t>
            </a:r>
            <a:br>
              <a:rPr lang="he-IL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או במייל</a:t>
            </a:r>
            <a:br>
              <a:rPr lang="he-IL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masmak@taxes.gov.il</a:t>
            </a:r>
            <a:endParaRPr lang="he-IL" sz="4000" dirty="0">
              <a:ln w="190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42234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064896" cy="1470025"/>
          </a:xfrm>
          <a:extLst/>
        </p:spPr>
        <p:txBody>
          <a:bodyPr rtlCol="1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sz="6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uttman Hatzvi" panose="02010401010101010101" pitchFamily="2" charset="-79"/>
                <a:ea typeface="FrankRuehl" pitchFamily="34" charset="-79"/>
                <a:cs typeface="Guttman Hatzvi" panose="02010401010101010101" pitchFamily="2" charset="-79"/>
              </a:rPr>
              <a:t>מחלקת שומת מקרקעין</a:t>
            </a:r>
            <a:br>
              <a:rPr lang="he-IL" sz="6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uttman Hatzvi" panose="02010401010101010101" pitchFamily="2" charset="-79"/>
                <a:ea typeface="FrankRuehl" pitchFamily="34" charset="-79"/>
                <a:cs typeface="Guttman Hatzvi" panose="02010401010101010101" pitchFamily="2" charset="-79"/>
              </a:rPr>
            </a:br>
            <a:r>
              <a:rPr lang="he-IL" sz="5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הנהלת רשות המיסים</a:t>
            </a:r>
            <a:r>
              <a:rPr lang="he-IL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/>
            </a:r>
            <a:br>
              <a:rPr lang="he-IL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</a:br>
            <a:endParaRPr lang="he-IL" dirty="0"/>
          </a:p>
        </p:txBody>
      </p:sp>
      <p:graphicFrame>
        <p:nvGraphicFramePr>
          <p:cNvPr id="81923" name="Object 182" title="לוגו של רשות המסים בישראל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10620"/>
              </p:ext>
            </p:extLst>
          </p:nvPr>
        </p:nvGraphicFramePr>
        <p:xfrm>
          <a:off x="3779838" y="1989138"/>
          <a:ext cx="1528762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r:id="rId3" imgW="2438095" imgH="2457143" progId="">
                  <p:embed/>
                </p:oleObj>
              </mc:Choice>
              <mc:Fallback>
                <p:oleObj r:id="rId3" imgW="2438095" imgH="2457143" progId="">
                  <p:embed/>
                  <p:pic>
                    <p:nvPicPr>
                      <p:cNvPr id="81923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989138"/>
                        <a:ext cx="1528762" cy="137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5" name="מלבן 3"/>
          <p:cNvSpPr>
            <a:spLocks noChangeArrowheads="1"/>
          </p:cNvSpPr>
          <p:nvPr/>
        </p:nvSpPr>
        <p:spPr bwMode="auto">
          <a:xfrm>
            <a:off x="2105025" y="3357563"/>
            <a:ext cx="487838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cs typeface="Calibri" panose="020F0502020204030204" pitchFamily="34" charset="0"/>
              </a:rPr>
              <a:t>להערות הארות והצעות לפיתוחים נוספים במערכת </a:t>
            </a:r>
            <a:endParaRPr lang="en-US" altLang="he-IL" sz="1800" b="1">
              <a:cs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cs typeface="Calibri" panose="020F0502020204030204" pitchFamily="34" charset="0"/>
              </a:rPr>
              <a:t>יש לפנות למחלקת שומת מקרקעין במייל:</a:t>
            </a:r>
            <a:r>
              <a:rPr lang="he-IL" altLang="he-IL" sz="1800">
                <a:cs typeface="Calibri" panose="020F0502020204030204" pitchFamily="34" charset="0"/>
              </a:rPr>
              <a:t> </a:t>
            </a:r>
            <a:endParaRPr lang="en-US" altLang="he-IL" sz="1800">
              <a:cs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800" b="1" u="sng">
                <a:solidFill>
                  <a:srgbClr val="0563C1"/>
                </a:solidFill>
                <a:cs typeface="Calibri" panose="020F0502020204030204" pitchFamily="34" charset="0"/>
                <a:hlinkClick r:id="rId5"/>
              </a:rPr>
              <a:t>shukish@taxes.gov.il</a:t>
            </a:r>
            <a:endParaRPr lang="he-IL" altLang="he-IL" sz="1800" b="1"/>
          </a:p>
        </p:txBody>
      </p:sp>
      <p:pic>
        <p:nvPicPr>
          <p:cNvPr id="81922" name="Picture 3" descr="thank you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5"/>
          <a:stretch>
            <a:fillRect/>
          </a:stretch>
        </p:blipFill>
        <p:spPr bwMode="auto">
          <a:xfrm>
            <a:off x="2338388" y="4640263"/>
            <a:ext cx="42481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374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קבוצה 15" title="מידע על שומה נבחרת"/>
          <p:cNvGrpSpPr/>
          <p:nvPr/>
        </p:nvGrpSpPr>
        <p:grpSpPr>
          <a:xfrm>
            <a:off x="35496" y="1988840"/>
            <a:ext cx="9031113" cy="6128454"/>
            <a:chOff x="35496" y="1988840"/>
            <a:chExt cx="9031113" cy="6128454"/>
          </a:xfrm>
        </p:grpSpPr>
        <p:grpSp>
          <p:nvGrpSpPr>
            <p:cNvPr id="17" name="קבוצה 16"/>
            <p:cNvGrpSpPr/>
            <p:nvPr/>
          </p:nvGrpSpPr>
          <p:grpSpPr>
            <a:xfrm>
              <a:off x="48815" y="2015348"/>
              <a:ext cx="9017794" cy="6101946"/>
              <a:chOff x="126206" y="872360"/>
              <a:chExt cx="9017794" cy="6101946"/>
            </a:xfrm>
          </p:grpSpPr>
          <p:pic>
            <p:nvPicPr>
              <p:cNvPr id="19" name="תמונה 18" title="נתוני גביה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06" y="872360"/>
                <a:ext cx="9017794" cy="6101946"/>
              </a:xfrm>
              <a:prstGeom prst="rect">
                <a:avLst/>
              </a:prstGeom>
            </p:spPr>
          </p:pic>
          <p:sp>
            <p:nvSpPr>
              <p:cNvPr id="20" name="מלבן 19"/>
              <p:cNvSpPr/>
              <p:nvPr/>
            </p:nvSpPr>
            <p:spPr>
              <a:xfrm>
                <a:off x="5868144" y="2983667"/>
                <a:ext cx="1368152" cy="1029320"/>
              </a:xfrm>
              <a:prstGeom prst="rect">
                <a:avLst/>
              </a:prstGeom>
              <a:solidFill>
                <a:srgbClr val="E1E8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מלבן 20"/>
              <p:cNvSpPr/>
              <p:nvPr/>
            </p:nvSpPr>
            <p:spPr>
              <a:xfrm>
                <a:off x="2893194" y="4780469"/>
                <a:ext cx="310654" cy="2032907"/>
              </a:xfrm>
              <a:prstGeom prst="rect">
                <a:avLst/>
              </a:prstGeom>
              <a:solidFill>
                <a:srgbClr val="F5F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מלבן 26"/>
              <p:cNvSpPr/>
              <p:nvPr/>
            </p:nvSpPr>
            <p:spPr>
              <a:xfrm>
                <a:off x="3530657" y="5389361"/>
                <a:ext cx="895003" cy="775943"/>
              </a:xfrm>
              <a:prstGeom prst="rect">
                <a:avLst/>
              </a:prstGeom>
              <a:solidFill>
                <a:srgbClr val="F5F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תמונה 17" title="תפריט נתוני גביה"/>
            <p:cNvPicPr>
              <a:picLocks noChangeAspect="1"/>
            </p:cNvPicPr>
            <p:nvPr/>
          </p:nvPicPr>
          <p:blipFill rotWithShape="1">
            <a:blip r:embed="rId3"/>
            <a:srcRect l="27310" t="11610" r="26756" b="72640"/>
            <a:stretch/>
          </p:blipFill>
          <p:spPr>
            <a:xfrm>
              <a:off x="35496" y="1988840"/>
              <a:ext cx="9017794" cy="1738370"/>
            </a:xfrm>
            <a:prstGeom prst="rect">
              <a:avLst/>
            </a:prstGeom>
          </p:spPr>
        </p:pic>
      </p:grp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685800" y="-273273"/>
            <a:ext cx="7772400" cy="1470025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מידע על שומה </a:t>
            </a: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נבחרת- נתוני גביה</a:t>
            </a:r>
            <a:endParaRPr lang="he-IL" sz="4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4288" y="917575"/>
            <a:ext cx="91440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/>
              <a:t>ניתן לראות את נתוני הגבייה המעודכנים למועד הפעלת היישום</a:t>
            </a:r>
            <a:endParaRPr lang="he-IL" altLang="he-IL" sz="2000"/>
          </a:p>
        </p:txBody>
      </p:sp>
      <p:cxnSp>
        <p:nvCxnSpPr>
          <p:cNvPr id="5" name="מחבר חץ ישר 4" title="מחבר חץ ישר "/>
          <p:cNvCxnSpPr/>
          <p:nvPr/>
        </p:nvCxnSpPr>
        <p:spPr>
          <a:xfrm flipV="1">
            <a:off x="4523619" y="3650026"/>
            <a:ext cx="1848581" cy="81801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אליפסה 10" title="אליפסה "/>
          <p:cNvSpPr/>
          <p:nvPr/>
        </p:nvSpPr>
        <p:spPr>
          <a:xfrm>
            <a:off x="6690592" y="2617156"/>
            <a:ext cx="936625" cy="6143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02669" y="4141304"/>
            <a:ext cx="252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יש לבחור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"מידע על שומה נבחרת"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ולבחור ב"נתוני גבייה"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</p:txBody>
      </p:sp>
      <p:sp>
        <p:nvSpPr>
          <p:cNvPr id="2" name="מלבן מעוגל 1" title="מלבן מעוגל "/>
          <p:cNvSpPr/>
          <p:nvPr/>
        </p:nvSpPr>
        <p:spPr>
          <a:xfrm>
            <a:off x="6372200" y="3429000"/>
            <a:ext cx="1081087" cy="22102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3020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1" grpId="1" animBg="1"/>
      <p:bldP spid="13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4"/>
          <p:cNvSpPr>
            <a:spLocks noGrp="1"/>
          </p:cNvSpPr>
          <p:nvPr>
            <p:ph type="ctrTitle"/>
          </p:nvPr>
        </p:nvSpPr>
        <p:spPr>
          <a:xfrm>
            <a:off x="395288" y="-242888"/>
            <a:ext cx="8424862" cy="1470026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2000" b="1" dirty="0">
                <a:cs typeface="+mn-cs"/>
              </a:rPr>
              <a:t>במידה ובחרת ב"נתוני גביה" </a:t>
            </a:r>
            <a:br>
              <a:rPr lang="he-IL" sz="2000" b="1" dirty="0">
                <a:cs typeface="+mn-cs"/>
              </a:rPr>
            </a:br>
            <a:r>
              <a:rPr lang="he-IL" sz="2000" b="1" dirty="0">
                <a:cs typeface="+mn-cs"/>
              </a:rPr>
              <a:t>יופיע מסך עם נתוני הגביה </a:t>
            </a:r>
            <a:r>
              <a:rPr lang="he-IL" sz="2000" b="1" u="sng" dirty="0">
                <a:cs typeface="+mn-cs"/>
              </a:rPr>
              <a:t>המעודכנים </a:t>
            </a:r>
            <a:r>
              <a:rPr lang="he-IL" sz="2000" b="1" u="sng" dirty="0" smtClean="0">
                <a:cs typeface="+mn-cs"/>
              </a:rPr>
              <a:t>למועד הפעלת היישום</a:t>
            </a:r>
            <a:r>
              <a:rPr lang="he-IL" sz="2000" b="1" dirty="0" smtClean="0">
                <a:cs typeface="+mn-cs"/>
              </a:rPr>
              <a:t> </a:t>
            </a:r>
            <a:br>
              <a:rPr lang="he-IL" sz="2000" b="1" dirty="0" smtClean="0">
                <a:cs typeface="+mn-cs"/>
              </a:rPr>
            </a:br>
            <a:r>
              <a:rPr lang="he-IL" sz="2000" b="1" dirty="0" smtClean="0">
                <a:cs typeface="+mn-cs"/>
              </a:rPr>
              <a:t>כולל </a:t>
            </a:r>
            <a:r>
              <a:rPr lang="he-IL" sz="2000" b="1" dirty="0">
                <a:cs typeface="+mn-cs"/>
              </a:rPr>
              <a:t>קנסות רביות והצמדות</a:t>
            </a:r>
            <a:endParaRPr lang="he-IL" sz="2000" dirty="0">
              <a:cs typeface="+mn-cs"/>
            </a:endParaRPr>
          </a:p>
        </p:txBody>
      </p:sp>
      <p:grpSp>
        <p:nvGrpSpPr>
          <p:cNvPr id="5" name="קבוצה 4" title="נתוני גביה"/>
          <p:cNvGrpSpPr/>
          <p:nvPr/>
        </p:nvGrpSpPr>
        <p:grpSpPr>
          <a:xfrm>
            <a:off x="647809" y="1054155"/>
            <a:ext cx="7919819" cy="5612470"/>
            <a:chOff x="647809" y="1054155"/>
            <a:chExt cx="7919819" cy="5612470"/>
          </a:xfrm>
        </p:grpSpPr>
        <p:pic>
          <p:nvPicPr>
            <p:cNvPr id="4" name="תמונה 3" title="נתוני גביה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809" y="1054155"/>
              <a:ext cx="7919819" cy="5612470"/>
            </a:xfrm>
            <a:prstGeom prst="rect">
              <a:avLst/>
            </a:prstGeom>
          </p:spPr>
        </p:pic>
        <p:sp>
          <p:nvSpPr>
            <p:cNvPr id="12" name="מלבן מעוגל 11"/>
            <p:cNvSpPr/>
            <p:nvPr/>
          </p:nvSpPr>
          <p:spPr>
            <a:xfrm>
              <a:off x="6012160" y="2727479"/>
              <a:ext cx="1296120" cy="845537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1907704" y="2727479"/>
              <a:ext cx="1296120" cy="845537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3851920" y="2727479"/>
              <a:ext cx="1008088" cy="845537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מלבן מעוגל 20"/>
            <p:cNvSpPr/>
            <p:nvPr/>
          </p:nvSpPr>
          <p:spPr>
            <a:xfrm>
              <a:off x="2592572" y="3284985"/>
              <a:ext cx="2147869" cy="265758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79348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בקשה לשובר/אישור"/>
          <p:cNvPicPr>
            <a:picLocks noChangeAspect="1"/>
          </p:cNvPicPr>
          <p:nvPr/>
        </p:nvPicPr>
        <p:blipFill rotWithShape="1">
          <a:blip r:embed="rId2"/>
          <a:srcRect l="15133" t="11610" r="14027" b="15548"/>
          <a:stretch/>
        </p:blipFill>
        <p:spPr>
          <a:xfrm>
            <a:off x="179580" y="1717712"/>
            <a:ext cx="8795423" cy="5084853"/>
          </a:xfrm>
          <a:prstGeom prst="rect">
            <a:avLst/>
          </a:prstGeom>
        </p:spPr>
      </p:pic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691092" y="-82279"/>
            <a:ext cx="7772400" cy="1268760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שוברים ואישורים</a:t>
            </a:r>
            <a:endParaRPr lang="he-IL" sz="4800" dirty="0"/>
          </a:p>
        </p:txBody>
      </p:sp>
      <p:sp>
        <p:nvSpPr>
          <p:cNvPr id="6" name="אליפסה 5" title="אליפסה "/>
          <p:cNvSpPr/>
          <p:nvPr/>
        </p:nvSpPr>
        <p:spPr>
          <a:xfrm>
            <a:off x="5858255" y="2491717"/>
            <a:ext cx="935038" cy="43440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62091" y="3254084"/>
            <a:ext cx="2520950" cy="2308324"/>
          </a:xfrm>
          <a:prstGeom prst="rect">
            <a:avLst/>
          </a:prstGeom>
          <a:solidFill>
            <a:srgbClr val="E1E8F0">
              <a:alpha val="69804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יש לבחור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"בקשה לשובר / אישור"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ולבחור את האופציה </a:t>
            </a:r>
            <a:r>
              <a:rPr lang="he-IL" altLang="he-IL" sz="1800" b="1" dirty="0" smtClean="0"/>
              <a:t>הרצויה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 smtClean="0"/>
              <a:t>שובר תשלום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 smtClean="0"/>
              <a:t>או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 smtClean="0"/>
              <a:t>אישור לטאבו</a:t>
            </a:r>
            <a:endParaRPr lang="he-IL" altLang="he-IL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</p:txBody>
      </p:sp>
      <p:cxnSp>
        <p:nvCxnSpPr>
          <p:cNvPr id="5" name="מחבר חץ ישר 4" title="מחבר חץ ישר "/>
          <p:cNvCxnSpPr/>
          <p:nvPr/>
        </p:nvCxnSpPr>
        <p:spPr>
          <a:xfrm flipV="1">
            <a:off x="4805835" y="2869663"/>
            <a:ext cx="985838" cy="67627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261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title="שובר תשלו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859366" cy="5221022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10746" y="-287197"/>
            <a:ext cx="7772400" cy="1470025"/>
          </a:xfrm>
        </p:spPr>
        <p:txBody>
          <a:bodyPr>
            <a:normAutofit/>
          </a:bodyPr>
          <a:lstStyle/>
          <a:p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אישור לטאבו</a:t>
            </a:r>
            <a:endParaRPr lang="he-IL" sz="4800" dirty="0"/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60414" y="4963566"/>
            <a:ext cx="21605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יש לבחור את המשרד האזורי בו מטופלת השומה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</p:txBody>
      </p:sp>
      <p:cxnSp>
        <p:nvCxnSpPr>
          <p:cNvPr id="4" name="מחבר חץ ישר 3" title="מחבר חץ ישר "/>
          <p:cNvCxnSpPr/>
          <p:nvPr/>
        </p:nvCxnSpPr>
        <p:spPr>
          <a:xfrm flipH="1" flipV="1">
            <a:off x="6804820" y="3789040"/>
            <a:ext cx="359468" cy="136844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96170" y="4963566"/>
            <a:ext cx="21605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סוג המס: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שבח / רכישה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</p:txBody>
      </p:sp>
      <p:cxnSp>
        <p:nvCxnSpPr>
          <p:cNvPr id="6" name="מחבר חץ ישר 5" title="מחבר חץ ישר "/>
          <p:cNvCxnSpPr/>
          <p:nvPr/>
        </p:nvCxnSpPr>
        <p:spPr>
          <a:xfrm flipH="1" flipV="1">
            <a:off x="4764904" y="3812366"/>
            <a:ext cx="23120" cy="105709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0746" y="4963567"/>
            <a:ext cx="21605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יש להזין את מספר השומה המבוקשת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</p:txBody>
      </p:sp>
      <p:cxnSp>
        <p:nvCxnSpPr>
          <p:cNvPr id="8" name="מחבר חץ ישר 7" title="מחבר חץ ישר "/>
          <p:cNvCxnSpPr/>
          <p:nvPr/>
        </p:nvCxnSpPr>
        <p:spPr>
          <a:xfrm flipV="1">
            <a:off x="2051720" y="3789040"/>
            <a:ext cx="566725" cy="136844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תמונה 14" title="בחירת השומה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069" y="4110952"/>
            <a:ext cx="5598728" cy="7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261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 title="הדפסת שובר מקומית"/>
          <p:cNvGrpSpPr/>
          <p:nvPr/>
        </p:nvGrpSpPr>
        <p:grpSpPr>
          <a:xfrm>
            <a:off x="793041" y="1167357"/>
            <a:ext cx="7074948" cy="5726351"/>
            <a:chOff x="793041" y="1167357"/>
            <a:chExt cx="7074948" cy="5726351"/>
          </a:xfrm>
        </p:grpSpPr>
        <p:pic>
          <p:nvPicPr>
            <p:cNvPr id="5" name="תמונה 4" title="בחירת סכום לתשלו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3041" y="1167357"/>
              <a:ext cx="7074948" cy="5726351"/>
            </a:xfrm>
            <a:prstGeom prst="rect">
              <a:avLst/>
            </a:prstGeom>
          </p:spPr>
        </p:pic>
        <p:sp>
          <p:nvSpPr>
            <p:cNvPr id="6" name="מלבן 5"/>
            <p:cNvSpPr/>
            <p:nvPr/>
          </p:nvSpPr>
          <p:spPr>
            <a:xfrm>
              <a:off x="5652120" y="2348880"/>
              <a:ext cx="1080120" cy="720080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מלבן 18"/>
            <p:cNvSpPr/>
            <p:nvPr/>
          </p:nvSpPr>
          <p:spPr>
            <a:xfrm>
              <a:off x="3635895" y="2310345"/>
              <a:ext cx="848623" cy="720080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מלבן 22"/>
            <p:cNvSpPr/>
            <p:nvPr/>
          </p:nvSpPr>
          <p:spPr>
            <a:xfrm>
              <a:off x="1870734" y="2279108"/>
              <a:ext cx="1170518" cy="720080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מלבן 23"/>
            <p:cNvSpPr/>
            <p:nvPr/>
          </p:nvSpPr>
          <p:spPr>
            <a:xfrm>
              <a:off x="2585935" y="2893112"/>
              <a:ext cx="1170518" cy="157880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688975" y="157707"/>
            <a:ext cx="7772400" cy="100965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2200" b="1" dirty="0" smtClean="0">
                <a:cs typeface="+mn-cs"/>
              </a:rPr>
              <a:t> בבחירת האופציה "</a:t>
            </a:r>
            <a:r>
              <a:rPr lang="he-IL" sz="27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הדפסת </a:t>
            </a:r>
            <a:r>
              <a:rPr lang="he-IL" sz="27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שובר מקומית</a:t>
            </a:r>
            <a:r>
              <a:rPr lang="he-IL" sz="2200" b="1" dirty="0">
                <a:cs typeface="+mn-cs"/>
              </a:rPr>
              <a:t>" </a:t>
            </a:r>
            <a:br>
              <a:rPr lang="he-IL" sz="2200" b="1" dirty="0">
                <a:cs typeface="+mn-cs"/>
              </a:rPr>
            </a:br>
            <a:r>
              <a:rPr lang="he-IL" sz="2200" b="1" dirty="0">
                <a:cs typeface="+mn-cs"/>
              </a:rPr>
              <a:t>ניתן להדפיס את השובר </a:t>
            </a:r>
            <a:r>
              <a:rPr lang="he-IL" sz="2200" b="1" dirty="0" smtClean="0">
                <a:cs typeface="+mn-cs"/>
              </a:rPr>
              <a:t>בכל מדפסת</a:t>
            </a:r>
            <a:r>
              <a:rPr lang="he-IL" sz="2200" b="1" dirty="0">
                <a:cs typeface="+mn-cs"/>
              </a:rPr>
              <a:t/>
            </a:r>
            <a:br>
              <a:rPr lang="he-IL" sz="2200" b="1" dirty="0">
                <a:cs typeface="+mn-cs"/>
              </a:rPr>
            </a:br>
            <a:r>
              <a:rPr lang="he-IL" sz="2200" b="1" dirty="0">
                <a:cs typeface="+mn-cs"/>
              </a:rPr>
              <a:t>שימו לב כי ניתן לשלם בשובר זה </a:t>
            </a:r>
            <a:r>
              <a:rPr lang="he-IL" sz="2200" b="1" u="sng" dirty="0">
                <a:cs typeface="+mn-cs"/>
              </a:rPr>
              <a:t>רק בבנק </a:t>
            </a:r>
            <a:r>
              <a:rPr lang="he-IL" sz="2200" b="1" u="sng" dirty="0" smtClean="0">
                <a:cs typeface="+mn-cs"/>
              </a:rPr>
              <a:t>הדואר</a:t>
            </a:r>
            <a:endParaRPr lang="he-IL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08457" y="5321776"/>
            <a:ext cx="4065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ניתן לבחור האם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לשלם את כל סכום המס או רק את </a:t>
            </a:r>
            <a:r>
              <a:rPr lang="he-IL" altLang="he-IL" sz="1800" b="1" dirty="0" smtClean="0"/>
              <a:t>חלקו</a:t>
            </a:r>
            <a:endParaRPr lang="he-IL" altLang="he-IL" sz="1800" b="1" dirty="0"/>
          </a:p>
        </p:txBody>
      </p:sp>
      <p:cxnSp>
        <p:nvCxnSpPr>
          <p:cNvPr id="11" name="מחבר חץ ישר 10" title="מחבר חץ ישר "/>
          <p:cNvCxnSpPr/>
          <p:nvPr/>
        </p:nvCxnSpPr>
        <p:spPr>
          <a:xfrm>
            <a:off x="4067944" y="5301208"/>
            <a:ext cx="2088083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 title="מחבר חץ ישר "/>
          <p:cNvCxnSpPr/>
          <p:nvPr/>
        </p:nvCxnSpPr>
        <p:spPr>
          <a:xfrm>
            <a:off x="4067944" y="5487578"/>
            <a:ext cx="864593" cy="19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אליפסה 21" descr="יש לשים לב ניתן לשלן שובר זה בבנק הדואר בלבד "/>
          <p:cNvSpPr/>
          <p:nvPr/>
        </p:nvSpPr>
        <p:spPr>
          <a:xfrm>
            <a:off x="5505956" y="6426671"/>
            <a:ext cx="2309812" cy="43132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37" name="אליפסה 36" descr="יש לשים לב ניתן לשלן שובר זה בבנק הדואר בלבד "/>
          <p:cNvSpPr/>
          <p:nvPr/>
        </p:nvSpPr>
        <p:spPr>
          <a:xfrm>
            <a:off x="971600" y="3430742"/>
            <a:ext cx="720080" cy="36490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7" name="חץ מכופף 6" title="פירוט קנסות"/>
          <p:cNvSpPr/>
          <p:nvPr/>
        </p:nvSpPr>
        <p:spPr>
          <a:xfrm flipH="1">
            <a:off x="1870733" y="3546141"/>
            <a:ext cx="1250602" cy="174551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8" name="תמונה 7" title="פירוט יתרו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08" y="3688030"/>
            <a:ext cx="6598014" cy="13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662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2" grpId="0" animBg="1"/>
      <p:bldP spid="22" grpId="1" animBg="1"/>
      <p:bldP spid="37" grpId="0" animBg="1"/>
      <p:bldP spid="37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 title="נמען למשלוח"/>
          <p:cNvGrpSpPr/>
          <p:nvPr/>
        </p:nvGrpSpPr>
        <p:grpSpPr>
          <a:xfrm>
            <a:off x="880519" y="582659"/>
            <a:ext cx="7471166" cy="6275341"/>
            <a:chOff x="880519" y="582659"/>
            <a:chExt cx="7471166" cy="6275341"/>
          </a:xfrm>
        </p:grpSpPr>
        <p:grpSp>
          <p:nvGrpSpPr>
            <p:cNvPr id="8" name="קבוצה 7"/>
            <p:cNvGrpSpPr/>
            <p:nvPr/>
          </p:nvGrpSpPr>
          <p:grpSpPr>
            <a:xfrm>
              <a:off x="880519" y="582659"/>
              <a:ext cx="7471166" cy="6275341"/>
              <a:chOff x="880519" y="582659"/>
              <a:chExt cx="7471166" cy="6275341"/>
            </a:xfrm>
          </p:grpSpPr>
          <p:grpSp>
            <p:nvGrpSpPr>
              <p:cNvPr id="6" name="קבוצה 5"/>
              <p:cNvGrpSpPr/>
              <p:nvPr/>
            </p:nvGrpSpPr>
            <p:grpSpPr>
              <a:xfrm>
                <a:off x="880519" y="582659"/>
                <a:ext cx="7471166" cy="6275341"/>
                <a:chOff x="880519" y="582659"/>
                <a:chExt cx="7471166" cy="6275341"/>
              </a:xfrm>
            </p:grpSpPr>
            <p:pic>
              <p:nvPicPr>
                <p:cNvPr id="3" name="תמונה 2" title="הזמנת שובר תשלום 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80519" y="582659"/>
                  <a:ext cx="7471166" cy="6275341"/>
                </a:xfrm>
                <a:prstGeom prst="rect">
                  <a:avLst/>
                </a:prstGeom>
              </p:spPr>
            </p:pic>
            <p:sp>
              <p:nvSpPr>
                <p:cNvPr id="18" name="מלבן 17"/>
                <p:cNvSpPr/>
                <p:nvPr/>
              </p:nvSpPr>
              <p:spPr>
                <a:xfrm>
                  <a:off x="6084168" y="1196752"/>
                  <a:ext cx="1132067" cy="785289"/>
                </a:xfrm>
                <a:prstGeom prst="rect">
                  <a:avLst/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מלבן 20"/>
                <p:cNvSpPr/>
                <p:nvPr/>
              </p:nvSpPr>
              <p:spPr>
                <a:xfrm>
                  <a:off x="3918737" y="1146209"/>
                  <a:ext cx="889436" cy="785289"/>
                </a:xfrm>
                <a:prstGeom prst="rect">
                  <a:avLst/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מלבן 21"/>
                <p:cNvSpPr/>
                <p:nvPr/>
              </p:nvSpPr>
              <p:spPr>
                <a:xfrm>
                  <a:off x="2002393" y="1146209"/>
                  <a:ext cx="1226813" cy="785289"/>
                </a:xfrm>
                <a:prstGeom prst="rect">
                  <a:avLst/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מלבן 22"/>
                <p:cNvSpPr/>
                <p:nvPr/>
              </p:nvSpPr>
              <p:spPr>
                <a:xfrm>
                  <a:off x="3013635" y="1791896"/>
                  <a:ext cx="1226813" cy="172177"/>
                </a:xfrm>
                <a:prstGeom prst="rect">
                  <a:avLst/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מלבן 6"/>
              <p:cNvSpPr/>
              <p:nvPr/>
            </p:nvSpPr>
            <p:spPr>
              <a:xfrm>
                <a:off x="6588224" y="5949280"/>
                <a:ext cx="1018143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מלבן 24"/>
            <p:cNvSpPr/>
            <p:nvPr/>
          </p:nvSpPr>
          <p:spPr>
            <a:xfrm>
              <a:off x="5046946" y="6107683"/>
              <a:ext cx="1018143" cy="137839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מלבן 25"/>
            <p:cNvSpPr/>
            <p:nvPr/>
          </p:nvSpPr>
          <p:spPr>
            <a:xfrm>
              <a:off x="2915816" y="6107683"/>
              <a:ext cx="1280930" cy="171596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כותרת 16"/>
          <p:cNvSpPr>
            <a:spLocks noGrp="1"/>
          </p:cNvSpPr>
          <p:nvPr>
            <p:ph type="ctrTitle"/>
          </p:nvPr>
        </p:nvSpPr>
        <p:spPr>
          <a:xfrm>
            <a:off x="433388" y="-274637"/>
            <a:ext cx="8348662" cy="1039342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2000" b="1" dirty="0">
                <a:cs typeface="+mn-cs"/>
              </a:rPr>
              <a:t>הזמנת שובר תשלום </a:t>
            </a:r>
            <a:r>
              <a:rPr lang="he-IL" sz="2000" b="1" dirty="0" smtClean="0">
                <a:cs typeface="+mn-cs"/>
              </a:rPr>
              <a:t>בדואר</a:t>
            </a:r>
            <a:br>
              <a:rPr lang="he-IL" sz="2000" b="1" dirty="0" smtClean="0">
                <a:cs typeface="+mn-cs"/>
              </a:rPr>
            </a:br>
            <a:r>
              <a:rPr lang="he-IL" sz="1800" b="1" dirty="0" smtClean="0">
                <a:cs typeface="+mn-cs"/>
              </a:rPr>
              <a:t>ניתן לשלם בכל בנק</a:t>
            </a:r>
            <a:endParaRPr lang="he-IL" sz="1800" dirty="0">
              <a:cs typeface="+mn-cs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3885" y="4149080"/>
            <a:ext cx="3525729" cy="2308324"/>
          </a:xfrm>
          <a:prstGeom prst="rect">
            <a:avLst/>
          </a:prstGeom>
          <a:solidFill>
            <a:srgbClr val="F4F9FF">
              <a:alpha val="47843"/>
            </a:srgbClr>
          </a:solidFill>
          <a:ln>
            <a:noFill/>
          </a:ln>
          <a:effectLst>
            <a:softEdge rad="31750"/>
          </a:effectLst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יש לבחור לאן השובר ישלח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הישר למשרד המייצג או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לכתובתו של הנישום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לאחר ההזמנה באתר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השובר נשלח אוטומטית מבית הדפוס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ללא צורך בהתערבות של </a:t>
            </a:r>
            <a:r>
              <a:rPr lang="he-IL" altLang="he-IL" sz="1800" b="1" dirty="0" smtClean="0"/>
              <a:t>המשרד</a:t>
            </a:r>
            <a:endParaRPr lang="he-IL" altLang="he-IL" sz="1800" b="1" dirty="0"/>
          </a:p>
        </p:txBody>
      </p:sp>
      <p:cxnSp>
        <p:nvCxnSpPr>
          <p:cNvPr id="15" name="מחבר חץ ישר 14" descr="יש לבחור לאן השובר ישלח הישר למשרד המייצג או לכתובתו של הנישום "/>
          <p:cNvCxnSpPr/>
          <p:nvPr/>
        </p:nvCxnSpPr>
        <p:spPr>
          <a:xfrm>
            <a:off x="3223457" y="4797152"/>
            <a:ext cx="3724628" cy="137432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5389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בקשה לאישור לטאב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59546"/>
            <a:ext cx="8599427" cy="5872470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68426" y="-162325"/>
            <a:ext cx="8229600" cy="1143000"/>
          </a:xfrm>
        </p:spPr>
        <p:txBody>
          <a:bodyPr/>
          <a:lstStyle/>
          <a:p>
            <a:r>
              <a:rPr lang="he-I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בקשה לאישור לטאבו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69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 title="הדפסת אישור"/>
          <p:cNvGrpSpPr/>
          <p:nvPr/>
        </p:nvGrpSpPr>
        <p:grpSpPr>
          <a:xfrm>
            <a:off x="179027" y="599994"/>
            <a:ext cx="8796529" cy="5720257"/>
            <a:chOff x="179027" y="599994"/>
            <a:chExt cx="8796529" cy="5720257"/>
          </a:xfrm>
        </p:grpSpPr>
        <p:pic>
          <p:nvPicPr>
            <p:cNvPr id="2" name="תמונה 1" title="הדפסת אישור לטאבו מקומית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027" y="599994"/>
              <a:ext cx="8796529" cy="5720257"/>
            </a:xfrm>
            <a:prstGeom prst="rect">
              <a:avLst/>
            </a:prstGeom>
          </p:spPr>
        </p:pic>
        <p:sp>
          <p:nvSpPr>
            <p:cNvPr id="24" name="מלבן מעוגל 23"/>
            <p:cNvSpPr/>
            <p:nvPr/>
          </p:nvSpPr>
          <p:spPr>
            <a:xfrm>
              <a:off x="5436096" y="975172"/>
              <a:ext cx="1052314" cy="144016"/>
            </a:xfrm>
            <a:prstGeom prst="roundRect">
              <a:avLst/>
            </a:prstGeom>
            <a:solidFill>
              <a:srgbClr val="BDD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/>
            <p:cNvSpPr/>
            <p:nvPr/>
          </p:nvSpPr>
          <p:spPr>
            <a:xfrm>
              <a:off x="6156176" y="2708920"/>
              <a:ext cx="1440160" cy="936104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מלבן 25"/>
            <p:cNvSpPr/>
            <p:nvPr/>
          </p:nvSpPr>
          <p:spPr>
            <a:xfrm>
              <a:off x="3563888" y="2679671"/>
              <a:ext cx="1213068" cy="936104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מלבן 26"/>
            <p:cNvSpPr/>
            <p:nvPr/>
          </p:nvSpPr>
          <p:spPr>
            <a:xfrm>
              <a:off x="1578836" y="2679671"/>
              <a:ext cx="1440160" cy="936104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מלבן 28"/>
            <p:cNvSpPr/>
            <p:nvPr/>
          </p:nvSpPr>
          <p:spPr>
            <a:xfrm>
              <a:off x="2451473" y="3361944"/>
              <a:ext cx="1440160" cy="283080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מלבן 30"/>
            <p:cNvSpPr/>
            <p:nvPr/>
          </p:nvSpPr>
          <p:spPr>
            <a:xfrm flipV="1">
              <a:off x="698062" y="4112061"/>
              <a:ext cx="5458113" cy="1859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מלבן 31"/>
            <p:cNvSpPr/>
            <p:nvPr/>
          </p:nvSpPr>
          <p:spPr>
            <a:xfrm flipV="1">
              <a:off x="8172400" y="4650076"/>
              <a:ext cx="457266" cy="36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מחבר חץ ישר 27" title="מחבר חץ ישר "/>
          <p:cNvCxnSpPr/>
          <p:nvPr/>
        </p:nvCxnSpPr>
        <p:spPr>
          <a:xfrm>
            <a:off x="4559766" y="5409511"/>
            <a:ext cx="732314" cy="728487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92080" y="5476804"/>
            <a:ext cx="35274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במידה ויש בעיה בנתוני האישור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(חלקיות / גוש חלקה/ פרטי הצדדים)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יש לפנות בבקשה לתיקון ע"י לחיצה על הקישור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79712" y="4499035"/>
            <a:ext cx="2160241" cy="147732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שמו לב!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ניתן להדפיס אישור רק לגבי שומות שטופלו במשרד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ואין בהן יתרת חוב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-306288"/>
            <a:ext cx="8229600" cy="1143000"/>
          </a:xfrm>
        </p:spPr>
        <p:txBody>
          <a:bodyPr>
            <a:normAutofit/>
          </a:bodyPr>
          <a:lstStyle/>
          <a:p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הדפסת אישור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7740135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520929" y="-99392"/>
            <a:ext cx="7772400" cy="1470025"/>
          </a:xfrm>
          <a:effectLst/>
        </p:spPr>
        <p:txBody>
          <a:bodyPr>
            <a:noAutofit/>
          </a:bodyPr>
          <a:lstStyle/>
          <a:p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כניסה לאתר רשות המסים</a:t>
            </a: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he-IL" sz="4800" dirty="0">
              <a:effectLst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543999" y="1281534"/>
            <a:ext cx="39196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/>
              </a:rPr>
              <a:t>כניסה לאתר רשות המסים</a:t>
            </a:r>
            <a:endParaRPr lang="he-IL" cap="none" spc="0" dirty="0">
              <a:ln w="31550" cmpd="sng">
                <a:noFill/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2" name="תמונה 1" title="כניסה לארת רשות המיסי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8" y="2736509"/>
            <a:ext cx="887982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6"/>
          <p:cNvSpPr txBox="1">
            <a:spLocks/>
          </p:cNvSpPr>
          <p:nvPr/>
        </p:nvSpPr>
        <p:spPr>
          <a:xfrm>
            <a:off x="691092" y="-82279"/>
            <a:ext cx="7772400" cy="1268760"/>
          </a:xfrm>
          <a:prstGeom prst="rect">
            <a:avLst/>
          </a:prstGeom>
        </p:spPr>
        <p:txBody>
          <a:bodyPr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פניה למרכז התמיכה</a:t>
            </a:r>
            <a:endParaRPr lang="he-IL" sz="4800" dirty="0"/>
          </a:p>
        </p:txBody>
      </p:sp>
      <p:sp>
        <p:nvSpPr>
          <p:cNvPr id="24581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פניה למרכז התמיכה</a:t>
            </a:r>
          </a:p>
        </p:txBody>
      </p:sp>
      <p:grpSp>
        <p:nvGrpSpPr>
          <p:cNvPr id="5" name="קבוצה 4" title="פנייה למרכז התמיכה"/>
          <p:cNvGrpSpPr/>
          <p:nvPr/>
        </p:nvGrpSpPr>
        <p:grpSpPr>
          <a:xfrm>
            <a:off x="154610" y="836712"/>
            <a:ext cx="8850233" cy="5832648"/>
            <a:chOff x="154610" y="836712"/>
            <a:chExt cx="8850233" cy="5832648"/>
          </a:xfrm>
        </p:grpSpPr>
        <p:pic>
          <p:nvPicPr>
            <p:cNvPr id="3" name="תמונה 2" title="פנייה למרכז התמיכה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610" y="836712"/>
              <a:ext cx="8850233" cy="5832648"/>
            </a:xfrm>
            <a:prstGeom prst="rect">
              <a:avLst/>
            </a:prstGeom>
          </p:spPr>
        </p:pic>
        <p:sp>
          <p:nvSpPr>
            <p:cNvPr id="4" name="מלבן 3"/>
            <p:cNvSpPr/>
            <p:nvPr/>
          </p:nvSpPr>
          <p:spPr>
            <a:xfrm>
              <a:off x="6876256" y="3573016"/>
              <a:ext cx="360040" cy="7200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מלבן 8"/>
            <p:cNvSpPr/>
            <p:nvPr/>
          </p:nvSpPr>
          <p:spPr>
            <a:xfrm>
              <a:off x="2123728" y="3552542"/>
              <a:ext cx="576064" cy="92482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7243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6"/>
          <p:cNvSpPr txBox="1">
            <a:spLocks/>
          </p:cNvSpPr>
          <p:nvPr/>
        </p:nvSpPr>
        <p:spPr>
          <a:xfrm>
            <a:off x="691092" y="-82279"/>
            <a:ext cx="7772400" cy="1268760"/>
          </a:xfrm>
          <a:prstGeom prst="rect">
            <a:avLst/>
          </a:prstGeom>
        </p:spPr>
        <p:txBody>
          <a:bodyPr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פניות למרכז התמיכה</a:t>
            </a:r>
            <a:endParaRPr lang="he-IL" sz="4800" dirty="0"/>
          </a:p>
        </p:txBody>
      </p:sp>
      <p:sp>
        <p:nvSpPr>
          <p:cNvPr id="24581" name="כותרת 1" hidden="1"/>
          <p:cNvSpPr>
            <a:spLocks noGrp="1"/>
          </p:cNvSpPr>
          <p:nvPr>
            <p:ph type="title"/>
          </p:nvPr>
        </p:nvSpPr>
        <p:spPr>
          <a:xfrm>
            <a:off x="395536" y="-19399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he-IL" dirty="0" smtClean="0"/>
              <a:t>פניות למרכז התמיכה</a:t>
            </a:r>
          </a:p>
        </p:txBody>
      </p:sp>
      <p:grpSp>
        <p:nvGrpSpPr>
          <p:cNvPr id="5" name="קבוצה 4" title="רשימת פניות למרכזה התמיכה"/>
          <p:cNvGrpSpPr/>
          <p:nvPr/>
        </p:nvGrpSpPr>
        <p:grpSpPr>
          <a:xfrm>
            <a:off x="243080" y="836712"/>
            <a:ext cx="8721906" cy="5688632"/>
            <a:chOff x="243080" y="836712"/>
            <a:chExt cx="8721906" cy="5688632"/>
          </a:xfrm>
        </p:grpSpPr>
        <p:pic>
          <p:nvPicPr>
            <p:cNvPr id="3" name="תמונה 2" title="רשימת פניות למרכז התמיכה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080" y="836712"/>
              <a:ext cx="8721906" cy="5688632"/>
            </a:xfrm>
            <a:prstGeom prst="rect">
              <a:avLst/>
            </a:prstGeom>
          </p:spPr>
        </p:pic>
        <p:sp>
          <p:nvSpPr>
            <p:cNvPr id="4" name="מלבן 3"/>
            <p:cNvSpPr/>
            <p:nvPr/>
          </p:nvSpPr>
          <p:spPr>
            <a:xfrm>
              <a:off x="5652120" y="4293096"/>
              <a:ext cx="648072" cy="1368152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6255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קבוצה 22" title="בחירת נמען בבקשת אישור לטאבו"/>
          <p:cNvGrpSpPr/>
          <p:nvPr/>
        </p:nvGrpSpPr>
        <p:grpSpPr>
          <a:xfrm>
            <a:off x="693440" y="836712"/>
            <a:ext cx="8014320" cy="5801575"/>
            <a:chOff x="693440" y="836712"/>
            <a:chExt cx="8014320" cy="5801575"/>
          </a:xfrm>
        </p:grpSpPr>
        <p:grpSp>
          <p:nvGrpSpPr>
            <p:cNvPr id="18" name="קבוצה 17"/>
            <p:cNvGrpSpPr/>
            <p:nvPr/>
          </p:nvGrpSpPr>
          <p:grpSpPr>
            <a:xfrm>
              <a:off x="693440" y="836712"/>
              <a:ext cx="8014320" cy="5801575"/>
              <a:chOff x="693440" y="836712"/>
              <a:chExt cx="8014320" cy="5801575"/>
            </a:xfrm>
          </p:grpSpPr>
          <p:pic>
            <p:nvPicPr>
              <p:cNvPr id="2" name="תמונה 1" title="הזמנת אישור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3440" y="836712"/>
                <a:ext cx="8014320" cy="5801575"/>
              </a:xfrm>
              <a:prstGeom prst="rect">
                <a:avLst/>
              </a:prstGeom>
            </p:spPr>
          </p:pic>
          <p:sp>
            <p:nvSpPr>
              <p:cNvPr id="15" name="מלבן 14"/>
              <p:cNvSpPr/>
              <p:nvPr/>
            </p:nvSpPr>
            <p:spPr>
              <a:xfrm>
                <a:off x="6938233" y="5790877"/>
                <a:ext cx="1018143" cy="1727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מלבן 15"/>
              <p:cNvSpPr/>
              <p:nvPr/>
            </p:nvSpPr>
            <p:spPr>
              <a:xfrm>
                <a:off x="5220072" y="5963667"/>
                <a:ext cx="1018143" cy="137839"/>
              </a:xfrm>
              <a:prstGeom prst="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מלבן 16"/>
              <p:cNvSpPr/>
              <p:nvPr/>
            </p:nvSpPr>
            <p:spPr>
              <a:xfrm>
                <a:off x="2987824" y="5963667"/>
                <a:ext cx="1280930" cy="171596"/>
              </a:xfrm>
              <a:prstGeom prst="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מלבן 18"/>
            <p:cNvSpPr/>
            <p:nvPr/>
          </p:nvSpPr>
          <p:spPr>
            <a:xfrm>
              <a:off x="6084168" y="1772816"/>
              <a:ext cx="1440160" cy="792088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מלבן 19"/>
            <p:cNvSpPr/>
            <p:nvPr/>
          </p:nvSpPr>
          <p:spPr>
            <a:xfrm>
              <a:off x="3851920" y="1772816"/>
              <a:ext cx="1048816" cy="792088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מלבן 20"/>
            <p:cNvSpPr/>
            <p:nvPr/>
          </p:nvSpPr>
          <p:spPr>
            <a:xfrm>
              <a:off x="1820044" y="1800841"/>
              <a:ext cx="1440160" cy="792088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מלבן 21"/>
            <p:cNvSpPr/>
            <p:nvPr/>
          </p:nvSpPr>
          <p:spPr>
            <a:xfrm>
              <a:off x="3034143" y="2441203"/>
              <a:ext cx="1440160" cy="185438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9552" y="4005064"/>
            <a:ext cx="3525729" cy="2308324"/>
          </a:xfrm>
          <a:prstGeom prst="rect">
            <a:avLst/>
          </a:prstGeom>
          <a:solidFill>
            <a:srgbClr val="F4F9FF">
              <a:alpha val="47843"/>
            </a:srgbClr>
          </a:solidFill>
          <a:ln>
            <a:noFill/>
          </a:ln>
          <a:effectLst>
            <a:softEdge rad="31750"/>
          </a:effectLst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יש לבחור לאן </a:t>
            </a:r>
            <a:r>
              <a:rPr lang="he-IL" altLang="he-IL" sz="1800" b="1" dirty="0" smtClean="0"/>
              <a:t>האישור </a:t>
            </a:r>
            <a:r>
              <a:rPr lang="he-IL" altLang="he-IL" sz="1800" b="1" dirty="0"/>
              <a:t>ישלח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הישר למשרד המייצג או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לכתובתו של הנישום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לאחר ההזמנה באתר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 smtClean="0"/>
              <a:t>האישור </a:t>
            </a:r>
            <a:r>
              <a:rPr lang="he-IL" altLang="he-IL" sz="1800" b="1" dirty="0"/>
              <a:t>נשלח אוטומטית מבית הדפוס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ללא צורך בהתערבות של </a:t>
            </a:r>
            <a:r>
              <a:rPr lang="he-IL" altLang="he-IL" sz="1800" b="1" dirty="0" smtClean="0"/>
              <a:t>המשרד</a:t>
            </a:r>
            <a:endParaRPr lang="he-IL" altLang="he-IL" sz="1800" b="1" dirty="0"/>
          </a:p>
        </p:txBody>
      </p:sp>
      <p:cxnSp>
        <p:nvCxnSpPr>
          <p:cNvPr id="14" name="מחבר חץ ישר 13" descr="יש לבחור לאן השובר ישלח הישר למשרד המייצג או לכתובתו של הנישום "/>
          <p:cNvCxnSpPr/>
          <p:nvPr/>
        </p:nvCxnSpPr>
        <p:spPr>
          <a:xfrm>
            <a:off x="3539124" y="4653136"/>
            <a:ext cx="3724628" cy="137432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הזמנת אישור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36768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e-IL" sz="89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-Soncino" pitchFamily="2" charset="-79"/>
                <a:ea typeface="Guttman Keren"/>
                <a:cs typeface="Guttman-Soncino" pitchFamily="2" charset="-79"/>
              </a:rPr>
              <a:t>מקדמה </a:t>
            </a:r>
            <a:br>
              <a:rPr lang="he-IL" sz="89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-Soncino" pitchFamily="2" charset="-79"/>
                <a:ea typeface="Guttman Keren"/>
                <a:cs typeface="Guttman-Soncino" pitchFamily="2" charset="-79"/>
              </a:rPr>
            </a:br>
            <a:r>
              <a:rPr lang="he-IL" sz="89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-Soncino" pitchFamily="2" charset="-79"/>
                <a:ea typeface="Guttman Keren"/>
                <a:cs typeface="Guttman-Soncino" pitchFamily="2" charset="-79"/>
              </a:rPr>
              <a:t>על חשבון מס שבח</a:t>
            </a:r>
            <a:br>
              <a:rPr lang="he-IL" sz="89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-Soncino" pitchFamily="2" charset="-79"/>
                <a:ea typeface="Guttman Keren"/>
                <a:cs typeface="Guttman-Soncino" pitchFamily="2" charset="-79"/>
              </a:rPr>
            </a:br>
            <a:r>
              <a:rPr lang="he-IL" sz="89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-Soncino" pitchFamily="2" charset="-79"/>
                <a:ea typeface="Guttman Keren"/>
                <a:cs typeface="Guttman-Soncino" pitchFamily="2" charset="-79"/>
              </a:rPr>
              <a:t>ותיקון 89</a:t>
            </a:r>
            <a:r>
              <a:rPr lang="he-IL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-Soncino" pitchFamily="2" charset="-79"/>
                <a:ea typeface="Guttman Keren"/>
                <a:cs typeface="Guttman-Soncino" pitchFamily="2" charset="-79"/>
              </a:rPr>
              <a:t/>
            </a:r>
            <a:br>
              <a:rPr lang="he-IL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-Soncino" pitchFamily="2" charset="-79"/>
                <a:ea typeface="Guttman Keren"/>
                <a:cs typeface="Guttman-Soncino" pitchFamily="2" charset="-79"/>
              </a:rPr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57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he-IL" sz="3200" b="1" dirty="0">
                <a:solidFill>
                  <a:schemeClr val="tx2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סעיף 15(ב)-(ה) </a:t>
            </a:r>
            <a:r>
              <a:rPr lang="he-IL" sz="3200" b="1" dirty="0" smtClean="0">
                <a:solidFill>
                  <a:schemeClr val="tx2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תשלום </a:t>
            </a:r>
            <a:r>
              <a:rPr lang="he-IL" sz="3200" b="1" dirty="0">
                <a:solidFill>
                  <a:schemeClr val="tx2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"מקדמה" על-ידי הרוכש</a:t>
            </a:r>
            <a:r>
              <a:rPr lang="en-US" sz="2800" dirty="0">
                <a:solidFill>
                  <a:prstClr val="black"/>
                </a:solidFill>
                <a:ea typeface="Calibri"/>
                <a:cs typeface="Arial"/>
              </a:rPr>
              <a:t/>
            </a:r>
            <a:br>
              <a:rPr lang="en-US" sz="2800" dirty="0">
                <a:solidFill>
                  <a:prstClr val="black"/>
                </a:solidFill>
                <a:ea typeface="Calibri"/>
                <a:cs typeface="Arial"/>
              </a:rPr>
            </a:br>
            <a:r>
              <a:rPr lang="he-IL" sz="2800" dirty="0">
                <a:solidFill>
                  <a:prstClr val="black"/>
                </a:solidFill>
                <a:ea typeface="Calibri"/>
                <a:cs typeface="Arial"/>
              </a:rPr>
              <a:t> </a:t>
            </a:r>
            <a:endParaRPr lang="en-US" sz="28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840" y="1772816"/>
            <a:ext cx="8229600" cy="2304256"/>
          </a:xfrm>
        </p:spPr>
        <p:txBody>
          <a:bodyPr/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מטרת </a:t>
            </a:r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הסעיף היא  לאפשר לרוכש זכות במקרקעין </a:t>
            </a:r>
            <a:endParaRPr lang="he-IL" sz="2800" b="1" dirty="0" smtClean="0">
              <a:solidFill>
                <a:prstClr val="black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קבלת </a:t>
            </a:r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אישור מס שבח לטאבו לרישום זכויותיו </a:t>
            </a:r>
            <a:r>
              <a:rPr 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בזמן </a:t>
            </a:r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קצר וזאת מבלי שיהיה תלוי בגמר הטיפול בתיק המכירה במשרד האזורי ובתשלום מס השבח על-ידי </a:t>
            </a:r>
            <a:r>
              <a:rPr 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המוכר</a:t>
            </a:r>
            <a:endParaRPr lang="en-US" sz="2800" b="1" dirty="0">
              <a:solidFill>
                <a:prstClr val="black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68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title="מקדמת מס שבח - 15(ב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06046" cy="6345085"/>
          </a:xfrm>
          <a:prstGeom prst="rect">
            <a:avLst/>
          </a:prstGeom>
        </p:spPr>
      </p:pic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מקדמת מס שבח- סעיף 15(ב)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חריגי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65" y="1916832"/>
            <a:ext cx="8668391" cy="2304256"/>
          </a:xfrm>
          <a:prstGeom prst="rect">
            <a:avLst/>
          </a:prstGeom>
        </p:spPr>
      </p:pic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חריגים- סעיף 15(ח)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153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דרכי פעול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0" y="692696"/>
            <a:ext cx="8891028" cy="5472608"/>
          </a:xfrm>
          <a:prstGeom prst="rect">
            <a:avLst/>
          </a:prstGeom>
        </p:spPr>
      </p:pic>
      <p:sp>
        <p:nvSpPr>
          <p:cNvPr id="3" name="כותרת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דרכי פעולה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15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אישור מקדמה למס רכישה - 15(ט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5" y="377778"/>
            <a:ext cx="8889652" cy="6075558"/>
          </a:xfrm>
          <a:prstGeom prst="rect">
            <a:avLst/>
          </a:prstGeom>
        </p:spPr>
      </p:pic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אישור מקדמה למס רכישה- סעיף 15(ט)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23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23528" y="1341438"/>
            <a:ext cx="8569647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he-IL" sz="2000" b="1" dirty="0" smtClean="0">
              <a:solidFill>
                <a:srgbClr val="00206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3600" b="1" dirty="0" smtClean="0">
                <a:solidFill>
                  <a:srgbClr val="000000"/>
                </a:solidFill>
              </a:rPr>
              <a:t>בסעיף 15(ט)(1) במקום </a:t>
            </a:r>
            <a:r>
              <a:rPr lang="he-IL" altLang="he-IL" sz="4000" b="1" dirty="0" smtClean="0">
                <a:solidFill>
                  <a:srgbClr val="000000"/>
                </a:solidFill>
              </a:rPr>
              <a:t>90</a:t>
            </a:r>
            <a:r>
              <a:rPr lang="he-IL" altLang="he-IL" sz="3600" b="1" dirty="0" smtClean="0">
                <a:solidFill>
                  <a:srgbClr val="000000"/>
                </a:solidFill>
              </a:rPr>
              <a:t> ימים יבוא </a:t>
            </a:r>
            <a:r>
              <a:rPr lang="he-IL" altLang="he-IL" sz="4000" b="1" dirty="0" smtClean="0">
                <a:solidFill>
                  <a:srgbClr val="000000"/>
                </a:solidFill>
              </a:rPr>
              <a:t>60</a:t>
            </a:r>
            <a:r>
              <a:rPr lang="he-IL" altLang="he-IL" sz="3600" b="1" dirty="0" smtClean="0">
                <a:solidFill>
                  <a:srgbClr val="000000"/>
                </a:solidFill>
              </a:rPr>
              <a:t> ימים</a:t>
            </a:r>
            <a:endParaRPr lang="he-IL" altLang="he-IL" sz="14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b="1" dirty="0" smtClean="0">
                <a:solidFill>
                  <a:srgbClr val="000000"/>
                </a:solidFill>
              </a:rPr>
              <a:t>כלומר,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b="1" dirty="0" smtClean="0">
                <a:solidFill>
                  <a:srgbClr val="000000"/>
                </a:solidFill>
              </a:rPr>
              <a:t>אם הרוכש שילם מקדמת מס שבח,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b="1" dirty="0" smtClean="0">
                <a:solidFill>
                  <a:srgbClr val="000000"/>
                </a:solidFill>
              </a:rPr>
              <a:t>התקיימו כל התנאים המופיעים בסעיף,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b="1" dirty="0" smtClean="0">
                <a:solidFill>
                  <a:srgbClr val="000000"/>
                </a:solidFill>
              </a:rPr>
              <a:t>טרם נעשתה שומת מס רכישה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b="1" dirty="0" smtClean="0">
                <a:solidFill>
                  <a:srgbClr val="000000"/>
                </a:solidFill>
              </a:rPr>
              <a:t>וחלפו 60 ימים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3600" b="1" u="sng" dirty="0" smtClean="0">
                <a:solidFill>
                  <a:srgbClr val="000000"/>
                </a:solidFill>
              </a:rPr>
              <a:t>הרוכש יקבל גם אישור מס רכישה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93551" y="32638"/>
            <a:ext cx="8229600" cy="1143000"/>
          </a:xfrm>
        </p:spPr>
        <p:txBody>
          <a:bodyPr>
            <a:normAutofit/>
          </a:bodyPr>
          <a:lstStyle/>
          <a:p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רישום נכס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552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חוברת דע את זכויותיך וחובותי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904" y="93229"/>
            <a:ext cx="4879368" cy="6648139"/>
          </a:xfrm>
          <a:prstGeom prst="rect">
            <a:avLst/>
          </a:prstGeom>
        </p:spPr>
      </p:pic>
      <p:sp>
        <p:nvSpPr>
          <p:cNvPr id="3" name="כותרת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דע את זכויותיך וחובותיך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771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מסלול דירות מגורים פטורות- 16(א)(2א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4" y="899836"/>
            <a:ext cx="8969510" cy="4761412"/>
          </a:xfrm>
          <a:prstGeom prst="rect">
            <a:avLst/>
          </a:prstGeom>
        </p:spPr>
      </p:pic>
      <p:sp>
        <p:nvSpPr>
          <p:cNvPr id="3" name="כותרת 2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מסלול דירות מגורים פטורות- סעיף 16(א)(2א)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70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דרכי פעול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4" y="620688"/>
            <a:ext cx="8964206" cy="4896544"/>
          </a:xfrm>
          <a:prstGeom prst="rect">
            <a:avLst/>
          </a:prstGeom>
        </p:spPr>
      </p:pic>
      <p:sp>
        <p:nvSpPr>
          <p:cNvPr id="3" name="כותרת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דרכי פעולה- מסלול 16(א)(2א)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98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מסלול &quot;עמידה בתנאים שקבע המנהל&quot; -15(ט)(1)(ב)"/>
          <p:cNvPicPr>
            <a:picLocks noChangeAspect="1"/>
          </p:cNvPicPr>
          <p:nvPr/>
        </p:nvPicPr>
        <p:blipFill rotWithShape="1">
          <a:blip r:embed="rId2"/>
          <a:srcRect b="13574"/>
          <a:stretch/>
        </p:blipFill>
        <p:spPr>
          <a:xfrm>
            <a:off x="1691680" y="-1"/>
            <a:ext cx="6203057" cy="6871813"/>
          </a:xfrm>
          <a:prstGeom prst="rect">
            <a:avLst/>
          </a:prstGeom>
        </p:spPr>
      </p:pic>
      <p:sp>
        <p:nvSpPr>
          <p:cNvPr id="3" name="כותרת 2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מסלול "עמידה בתנאים שקבע המנהל"- סעיף 15(ט)(1)(ב)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4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דרכי פעולה"/>
          <p:cNvPicPr>
            <a:picLocks noChangeAspect="1"/>
          </p:cNvPicPr>
          <p:nvPr/>
        </p:nvPicPr>
        <p:blipFill rotWithShape="1">
          <a:blip r:embed="rId2"/>
          <a:srcRect l="16294"/>
          <a:stretch/>
        </p:blipFill>
        <p:spPr>
          <a:xfrm>
            <a:off x="179512" y="1340768"/>
            <a:ext cx="8843690" cy="2376264"/>
          </a:xfrm>
          <a:prstGeom prst="rect">
            <a:avLst/>
          </a:prstGeom>
        </p:spPr>
      </p:pic>
      <p:sp>
        <p:nvSpPr>
          <p:cNvPr id="3" name="כותרת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דרכי פעולה- 15(ט)(1)(ב)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03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47052" y="2420888"/>
            <a:ext cx="84014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3600" b="1" dirty="0" smtClean="0">
                <a:solidFill>
                  <a:srgbClr val="000000"/>
                </a:solidFill>
              </a:rPr>
              <a:t>ברישום נכס לפי אחד מהמסלולים שלא על בסיס שומת המנהל למס רכישה תירשם בפנקס ההערה הבאה: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he-IL" b="1" dirty="0" smtClean="0">
              <a:solidFill>
                <a:srgbClr val="000000"/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רישום </a:t>
            </a: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נכס עם הערה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4133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 title="הערה על אישור לטאבו"/>
          <p:cNvGrpSpPr/>
          <p:nvPr/>
        </p:nvGrpSpPr>
        <p:grpSpPr>
          <a:xfrm>
            <a:off x="-148275" y="1453923"/>
            <a:ext cx="9184771" cy="4063309"/>
            <a:chOff x="-148275" y="1453923"/>
            <a:chExt cx="9184771" cy="4063309"/>
          </a:xfrm>
        </p:grpSpPr>
        <p:pic>
          <p:nvPicPr>
            <p:cNvPr id="6" name="תמונה 5" title="הערה על אישור לטאבו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8275" y="1453923"/>
              <a:ext cx="9184771" cy="4063309"/>
            </a:xfrm>
            <a:prstGeom prst="rect">
              <a:avLst/>
            </a:prstGeom>
          </p:spPr>
        </p:pic>
        <p:sp>
          <p:nvSpPr>
            <p:cNvPr id="8" name="מלבן 7"/>
            <p:cNvSpPr/>
            <p:nvPr/>
          </p:nvSpPr>
          <p:spPr>
            <a:xfrm>
              <a:off x="6804248" y="2492896"/>
              <a:ext cx="1080120" cy="216024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8"/>
            <p:cNvSpPr/>
            <p:nvPr/>
          </p:nvSpPr>
          <p:spPr>
            <a:xfrm>
              <a:off x="6804248" y="3531869"/>
              <a:ext cx="1080120" cy="216024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לבן 9"/>
            <p:cNvSpPr/>
            <p:nvPr/>
          </p:nvSpPr>
          <p:spPr>
            <a:xfrm>
              <a:off x="4841839" y="3485577"/>
              <a:ext cx="1080120" cy="216024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/>
          </p:nvSpPr>
          <p:spPr>
            <a:xfrm>
              <a:off x="4860032" y="3915826"/>
              <a:ext cx="1080120" cy="216024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6804248" y="3945831"/>
              <a:ext cx="1080120" cy="216024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מלבן 12"/>
            <p:cNvSpPr/>
            <p:nvPr/>
          </p:nvSpPr>
          <p:spPr>
            <a:xfrm>
              <a:off x="6804248" y="3062572"/>
              <a:ext cx="1080120" cy="216024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13"/>
            <p:cNvSpPr/>
            <p:nvPr/>
          </p:nvSpPr>
          <p:spPr>
            <a:xfrm>
              <a:off x="4902995" y="3068960"/>
              <a:ext cx="1080120" cy="216024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/>
            <p:cNvSpPr/>
            <p:nvPr/>
          </p:nvSpPr>
          <p:spPr>
            <a:xfrm>
              <a:off x="6804248" y="4293096"/>
              <a:ext cx="1080120" cy="162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323528" y="2900470"/>
              <a:ext cx="576064" cy="162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1022126" y="2899111"/>
              <a:ext cx="576064" cy="162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מלבן 17"/>
            <p:cNvSpPr/>
            <p:nvPr/>
          </p:nvSpPr>
          <p:spPr>
            <a:xfrm>
              <a:off x="1687898" y="2899111"/>
              <a:ext cx="382095" cy="162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מלבן 18"/>
            <p:cNvSpPr/>
            <p:nvPr/>
          </p:nvSpPr>
          <p:spPr>
            <a:xfrm>
              <a:off x="2280378" y="2891781"/>
              <a:ext cx="390680" cy="1694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מלבן 19"/>
            <p:cNvSpPr/>
            <p:nvPr/>
          </p:nvSpPr>
          <p:spPr>
            <a:xfrm>
              <a:off x="1881271" y="2018115"/>
              <a:ext cx="1579574" cy="3218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מלבן 20"/>
            <p:cNvSpPr/>
            <p:nvPr/>
          </p:nvSpPr>
          <p:spPr>
            <a:xfrm>
              <a:off x="2671058" y="4941168"/>
              <a:ext cx="676806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מלבן 21"/>
            <p:cNvSpPr/>
            <p:nvPr/>
          </p:nvSpPr>
          <p:spPr>
            <a:xfrm>
              <a:off x="7308304" y="2239624"/>
              <a:ext cx="648072" cy="185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4" name="מחבר חץ ישר 3" title="אישור לטאבו"/>
          <p:cNvCxnSpPr/>
          <p:nvPr/>
        </p:nvCxnSpPr>
        <p:spPr>
          <a:xfrm flipV="1">
            <a:off x="5292080" y="5013176"/>
            <a:ext cx="1296144" cy="12241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1011" y="5886464"/>
            <a:ext cx="27363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הנחיה לרשם המקרקעין לרשום הערה בהתאם לסעיף 16(ז)(1)</a:t>
            </a:r>
            <a:endParaRPr lang="he-IL" b="1" dirty="0"/>
          </a:p>
        </p:txBody>
      </p:sp>
      <p:sp>
        <p:nvSpPr>
          <p:cNvPr id="3" name="כותרת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דוגמה לרישום ההערה על האישור לרישום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669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79512" y="1628775"/>
            <a:ext cx="88390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b="1" dirty="0" smtClean="0">
                <a:solidFill>
                  <a:srgbClr val="000000"/>
                </a:solidFill>
              </a:rPr>
              <a:t>ההערה לא מונעת ביצוע עסקאות או כל פעולה אחרת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b="1" dirty="0" smtClean="0">
                <a:solidFill>
                  <a:srgbClr val="002060"/>
                </a:solidFill>
              </a:rPr>
              <a:t>מטרתה אזהרת צד ג' המעוניין לרכוש את הנכס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b="1" dirty="0" smtClean="0">
                <a:solidFill>
                  <a:srgbClr val="002060"/>
                </a:solidFill>
              </a:rPr>
              <a:t>והיא לא משנה כלום לגבי העובדה שמס רכישה מהווה שיעבוד ראשון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he-IL" b="1" dirty="0" smtClean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b="1" dirty="0" smtClean="0">
                <a:solidFill>
                  <a:srgbClr val="000000"/>
                </a:solidFill>
              </a:rPr>
              <a:t>ההערה תמחק רק לאחר שאישר המנהל בהודעה ששלח לרשם ולמי שנרשמה לו הזכות כי העסקה פטורה או ששולם המס בגינה</a:t>
            </a:r>
            <a:endParaRPr lang="he-IL" altLang="he-IL" b="1" dirty="0" smtClean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he-IL" b="1" dirty="0" smtClean="0">
              <a:solidFill>
                <a:srgbClr val="002060"/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הערה לפי סעיף 16(ז)(1) 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42409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55576" y="1628775"/>
            <a:ext cx="792088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4000" b="1" dirty="0" smtClean="0">
                <a:solidFill>
                  <a:srgbClr val="000000"/>
                </a:solidFill>
              </a:rPr>
              <a:t>א. 	האישורים של שומה עצמית מס 	רכישה, בהתקיים התנאים שבכל 	אחד מ-3 המסלולים, יהוו אישור 	לרישום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4000" b="1" dirty="0" smtClean="0">
                <a:solidFill>
                  <a:srgbClr val="000000"/>
                </a:solidFill>
              </a:rPr>
              <a:t>	על האישור תירשם הערה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>
            <a:normAutofit/>
          </a:bodyPr>
          <a:lstStyle/>
          <a:p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רישום </a:t>
            </a: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נכס- תפעול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4842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39552" y="1844824"/>
            <a:ext cx="7975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4000" b="1" dirty="0" smtClean="0">
                <a:solidFill>
                  <a:srgbClr val="000000"/>
                </a:solidFill>
              </a:rPr>
              <a:t>ב.	לאחר סיום הטיפול בשומה ישלח 	לנישום אישור כרגיל </a:t>
            </a:r>
            <a:r>
              <a:rPr lang="he-IL" altLang="he-IL" sz="2800" b="1" dirty="0" smtClean="0">
                <a:solidFill>
                  <a:srgbClr val="000000"/>
                </a:solidFill>
              </a:rPr>
              <a:t>(כמו היום) </a:t>
            </a:r>
            <a:r>
              <a:rPr lang="he-IL" altLang="he-IL" sz="4000" b="1" dirty="0" smtClean="0">
                <a:solidFill>
                  <a:srgbClr val="000000"/>
                </a:solidFill>
              </a:rPr>
              <a:t>	</a:t>
            </a:r>
            <a:r>
              <a:rPr lang="he-IL" altLang="he-IL" sz="4000" b="1" u="sng" dirty="0" smtClean="0">
                <a:solidFill>
                  <a:srgbClr val="000000"/>
                </a:solidFill>
              </a:rPr>
              <a:t>במקביל</a:t>
            </a:r>
            <a:r>
              <a:rPr lang="he-IL" altLang="he-IL" sz="4000" b="1" dirty="0" smtClean="0">
                <a:solidFill>
                  <a:srgbClr val="000000"/>
                </a:solidFill>
              </a:rPr>
              <a:t> תועבר הודעה באופן 	מקוון לרשם לשם הסרת ההערה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רישום </a:t>
            </a: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נכס- הסרת ההודעה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3527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תפריט שובר תשלו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584341" cy="5832648"/>
          </a:xfrm>
          <a:prstGeom prst="rect">
            <a:avLst/>
          </a:prstGeom>
        </p:spPr>
      </p:pic>
      <p:cxnSp>
        <p:nvCxnSpPr>
          <p:cNvPr id="4" name="מחבר חץ ישר 3" title="סימון הדפסת שובר תשלום למקדמת מס שבח 15(ב)"/>
          <p:cNvCxnSpPr/>
          <p:nvPr/>
        </p:nvCxnSpPr>
        <p:spPr>
          <a:xfrm>
            <a:off x="1115616" y="4221088"/>
            <a:ext cx="223224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הנפקת שובר תשלום מקדמה במערכת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52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179512" y="1310903"/>
            <a:ext cx="8784976" cy="1902073"/>
          </a:xfrm>
          <a:extLst/>
        </p:spPr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כניסה </a:t>
            </a:r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למערכת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e-IL" sz="5400" b="1" dirty="0" err="1" smtClean="0"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שבח.נט</a:t>
            </a:r>
            <a:r>
              <a:rPr lang="he-I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he-I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he-I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אפשרית רק </a:t>
            </a:r>
            <a:br>
              <a:rPr lang="he-I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he-I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ל</a:t>
            </a:r>
            <a:r>
              <a:rPr lang="he-IL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עו"ד המחזיק כרטיס חכם </a:t>
            </a:r>
            <a:r>
              <a:rPr lang="he-IL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אישי</a:t>
            </a:r>
            <a:br>
              <a:rPr lang="he-IL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he-IL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ולאחר הזדהות</a:t>
            </a:r>
            <a:r>
              <a:rPr lang="he-IL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he-IL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he-IL" sz="5400" dirty="0"/>
          </a:p>
        </p:txBody>
      </p:sp>
      <p:sp>
        <p:nvSpPr>
          <p:cNvPr id="4" name="מלבן 3"/>
          <p:cNvSpPr/>
          <p:nvPr/>
        </p:nvSpPr>
        <p:spPr>
          <a:xfrm>
            <a:off x="1122067" y="3493272"/>
            <a:ext cx="7300396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החברות שמנפיקות כרטיסים: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קומסיין</a:t>
            </a: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he-IL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03-6443620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ההוצאה לאור של לשכת עורכי הדין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פרסונל </a:t>
            </a:r>
            <a:r>
              <a:rPr lang="he-IL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אי.די</a:t>
            </a: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073-2900047</a:t>
            </a:r>
          </a:p>
        </p:txBody>
      </p:sp>
      <p:pic>
        <p:nvPicPr>
          <p:cNvPr id="7" name="תמונה 6" descr="תמונה של כרטיסים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2366963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6434" y="6183808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למדריך להתקנת הכרטיס החכם </a:t>
            </a:r>
            <a:r>
              <a:rPr lang="he-IL" dirty="0" smtClean="0">
                <a:hlinkClick r:id="rId3"/>
              </a:rPr>
              <a:t>לחץ כאן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12092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 title="הדפסת שובר תשלום למקדמת מס שבח ע&quot;י הרוכש"/>
          <p:cNvGrpSpPr/>
          <p:nvPr/>
        </p:nvGrpSpPr>
        <p:grpSpPr>
          <a:xfrm>
            <a:off x="251520" y="476672"/>
            <a:ext cx="8617255" cy="5976673"/>
            <a:chOff x="251520" y="476672"/>
            <a:chExt cx="8617255" cy="5976673"/>
          </a:xfrm>
        </p:grpSpPr>
        <p:pic>
          <p:nvPicPr>
            <p:cNvPr id="3" name="תמונה 2" title="הדפסת שובר 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476672"/>
              <a:ext cx="8617255" cy="5976673"/>
            </a:xfrm>
            <a:prstGeom prst="rect">
              <a:avLst/>
            </a:prstGeom>
          </p:spPr>
        </p:pic>
        <p:sp>
          <p:nvSpPr>
            <p:cNvPr id="4" name="מלבן 3"/>
            <p:cNvSpPr/>
            <p:nvPr/>
          </p:nvSpPr>
          <p:spPr>
            <a:xfrm>
              <a:off x="6084168" y="2708920"/>
              <a:ext cx="1440160" cy="936104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מלבן 8"/>
            <p:cNvSpPr/>
            <p:nvPr/>
          </p:nvSpPr>
          <p:spPr>
            <a:xfrm>
              <a:off x="3779911" y="2738466"/>
              <a:ext cx="959809" cy="936104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מלבן 9"/>
            <p:cNvSpPr/>
            <p:nvPr/>
          </p:nvSpPr>
          <p:spPr>
            <a:xfrm>
              <a:off x="1667527" y="2705966"/>
              <a:ext cx="1440160" cy="936104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מלבן 10"/>
            <p:cNvSpPr/>
            <p:nvPr/>
          </p:nvSpPr>
          <p:spPr>
            <a:xfrm>
              <a:off x="2702164" y="3465008"/>
              <a:ext cx="1440160" cy="177062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מחבר חץ ישר 11" title="חץ"/>
          <p:cNvCxnSpPr/>
          <p:nvPr/>
        </p:nvCxnSpPr>
        <p:spPr>
          <a:xfrm>
            <a:off x="3480027" y="4149080"/>
            <a:ext cx="1080120" cy="13646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מעוגל 14" title="יש לשים לב"/>
          <p:cNvSpPr/>
          <p:nvPr/>
        </p:nvSpPr>
        <p:spPr>
          <a:xfrm>
            <a:off x="1547664" y="5661248"/>
            <a:ext cx="7056784" cy="43204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שים לב שובר זה ניתן לשלם באינטרנט ב"תשלום שובר" תוך ציון מספר האינטרנט המופיע על גבי השובר או בבנק הדואר בלבד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05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 title="הדפסת שובר תשלום למקדמת מס שבח ע&quot;י הרוכש"/>
          <p:cNvGrpSpPr/>
          <p:nvPr/>
        </p:nvGrpSpPr>
        <p:grpSpPr>
          <a:xfrm>
            <a:off x="251520" y="476672"/>
            <a:ext cx="8617255" cy="5976673"/>
            <a:chOff x="251520" y="476672"/>
            <a:chExt cx="8617255" cy="5976673"/>
          </a:xfrm>
        </p:grpSpPr>
        <p:grpSp>
          <p:nvGrpSpPr>
            <p:cNvPr id="13" name="קבוצה 12"/>
            <p:cNvGrpSpPr/>
            <p:nvPr/>
          </p:nvGrpSpPr>
          <p:grpSpPr>
            <a:xfrm>
              <a:off x="251520" y="476672"/>
              <a:ext cx="8617255" cy="5976673"/>
              <a:chOff x="251520" y="476672"/>
              <a:chExt cx="8617255" cy="5976673"/>
            </a:xfrm>
          </p:grpSpPr>
          <p:pic>
            <p:nvPicPr>
              <p:cNvPr id="14" name="תמונה 13" title="צילום מסך המערכת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520" y="476672"/>
                <a:ext cx="8617255" cy="5976673"/>
              </a:xfrm>
              <a:prstGeom prst="rect">
                <a:avLst/>
              </a:prstGeom>
            </p:spPr>
          </p:pic>
          <p:sp>
            <p:nvSpPr>
              <p:cNvPr id="15" name="מלבן 14"/>
              <p:cNvSpPr/>
              <p:nvPr/>
            </p:nvSpPr>
            <p:spPr>
              <a:xfrm>
                <a:off x="6084168" y="2708920"/>
                <a:ext cx="1440160" cy="936104"/>
              </a:xfrm>
              <a:prstGeom prst="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מלבן 15"/>
              <p:cNvSpPr/>
              <p:nvPr/>
            </p:nvSpPr>
            <p:spPr>
              <a:xfrm>
                <a:off x="3779911" y="2738466"/>
                <a:ext cx="959809" cy="936104"/>
              </a:xfrm>
              <a:prstGeom prst="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מלבן 16"/>
              <p:cNvSpPr/>
              <p:nvPr/>
            </p:nvSpPr>
            <p:spPr>
              <a:xfrm>
                <a:off x="1667527" y="2705966"/>
                <a:ext cx="1440160" cy="936104"/>
              </a:xfrm>
              <a:prstGeom prst="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מלבן 17"/>
              <p:cNvSpPr/>
              <p:nvPr/>
            </p:nvSpPr>
            <p:spPr>
              <a:xfrm>
                <a:off x="2702164" y="3465008"/>
                <a:ext cx="1440160" cy="177062"/>
              </a:xfrm>
              <a:prstGeom prst="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תמונה 1" title="הצהרה על ייפוי כח"/>
            <p:cNvPicPr>
              <a:picLocks noChangeAspect="1"/>
            </p:cNvPicPr>
            <p:nvPr/>
          </p:nvPicPr>
          <p:blipFill rotWithShape="1">
            <a:blip r:embed="rId3"/>
            <a:srcRect l="-506" t="23695" r="506" b="40763"/>
            <a:stretch/>
          </p:blipFill>
          <p:spPr>
            <a:xfrm>
              <a:off x="4577872" y="5397651"/>
              <a:ext cx="4091559" cy="21602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35320" y="4117038"/>
            <a:ext cx="273630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  <a:latin typeface="Guttman-Soncino"/>
              </a:rPr>
              <a:t>במידה ומייצג המוכר מבקש להנפיק את שובר המקדמה </a:t>
            </a:r>
            <a:r>
              <a:rPr lang="he-IL" b="1" dirty="0" smtClean="0">
                <a:solidFill>
                  <a:srgbClr val="FF0000"/>
                </a:solidFill>
                <a:latin typeface="Guttman-Soncino"/>
              </a:rPr>
              <a:t>עליו להצהיר כי ניתנה לו הרשאה מאת הרוכש (החייב בתשלום ע"פ החוק)</a:t>
            </a:r>
          </a:p>
          <a:p>
            <a:pPr algn="ctr"/>
            <a:endParaRPr lang="he-IL" b="1" dirty="0">
              <a:solidFill>
                <a:srgbClr val="FF0000"/>
              </a:solidFill>
              <a:latin typeface="Guttman-Soncino"/>
            </a:endParaRPr>
          </a:p>
        </p:txBody>
      </p:sp>
      <p:cxnSp>
        <p:nvCxnSpPr>
          <p:cNvPr id="11" name="מחבר חץ ישר 10" title="חץ"/>
          <p:cNvCxnSpPr/>
          <p:nvPr/>
        </p:nvCxnSpPr>
        <p:spPr>
          <a:xfrm>
            <a:off x="3347864" y="5505663"/>
            <a:ext cx="1488015" cy="156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כותרת 2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הצהרה כי המייצג מחזיק בייפוי </a:t>
            </a:r>
            <a:r>
              <a:rPr lang="he-IL" dirty="0" err="1" smtClean="0"/>
              <a:t>כח</a:t>
            </a:r>
            <a:r>
              <a:rPr lang="he-IL" dirty="0" smtClean="0"/>
              <a:t> </a:t>
            </a:r>
            <a:r>
              <a:rPr lang="he-IL" dirty="0" err="1" smtClean="0"/>
              <a:t>מהרוכש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1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שירותים בקליק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4" y="476672"/>
            <a:ext cx="9021933" cy="7048897"/>
          </a:xfrm>
          <a:prstGeom prst="rect">
            <a:avLst/>
          </a:prstGeom>
        </p:spPr>
      </p:pic>
      <p:cxnSp>
        <p:nvCxnSpPr>
          <p:cNvPr id="5" name="מחבר חץ ישר 4" title="חץ"/>
          <p:cNvCxnSpPr/>
          <p:nvPr/>
        </p:nvCxnSpPr>
        <p:spPr>
          <a:xfrm flipV="1">
            <a:off x="4644008" y="4905164"/>
            <a:ext cx="864096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80483" y="5872297"/>
            <a:ext cx="35270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/>
              <a:t>אופן תשלום שובר המקדמה </a:t>
            </a:r>
          </a:p>
          <a:p>
            <a:pPr algn="ctr"/>
            <a:r>
              <a:rPr lang="he-IL" sz="1600" b="1" dirty="0" smtClean="0"/>
              <a:t>באתר האינטרנט של הרשות</a:t>
            </a:r>
          </a:p>
          <a:p>
            <a:pPr algn="ctr"/>
            <a:r>
              <a:rPr lang="he-IL" sz="1600" b="1" dirty="0" smtClean="0"/>
              <a:t>(בנוסף לאפשרות התשלום בבנק הדואר)</a:t>
            </a:r>
            <a:endParaRPr lang="he-IL" sz="1600" b="1" dirty="0"/>
          </a:p>
        </p:txBody>
      </p:sp>
      <p:sp>
        <p:nvSpPr>
          <p:cNvPr id="3" name="מלבן מעוגל 2" title="תשלום מקדמה "/>
          <p:cNvSpPr/>
          <p:nvPr/>
        </p:nvSpPr>
        <p:spPr>
          <a:xfrm>
            <a:off x="5436096" y="4653136"/>
            <a:ext cx="1728192" cy="21602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כותרת 7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תשלום מקדמה מיסוי מקרקעין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8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עמוד תשלומי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00" y="0"/>
            <a:ext cx="8667000" cy="6858000"/>
          </a:xfrm>
          <a:prstGeom prst="rect">
            <a:avLst/>
          </a:prstGeom>
        </p:spPr>
      </p:pic>
      <p:cxnSp>
        <p:nvCxnSpPr>
          <p:cNvPr id="3" name="מחבר חץ ישר 2" title="חץ"/>
          <p:cNvCxnSpPr/>
          <p:nvPr/>
        </p:nvCxnSpPr>
        <p:spPr>
          <a:xfrm flipV="1">
            <a:off x="7812360" y="908720"/>
            <a:ext cx="0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 title="חץ"/>
          <p:cNvCxnSpPr/>
          <p:nvPr/>
        </p:nvCxnSpPr>
        <p:spPr>
          <a:xfrm flipH="1">
            <a:off x="7524328" y="2708920"/>
            <a:ext cx="100811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כותרת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תשלום שובר עם ציון מספר האינטרנט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53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הדפסת אישור לטאב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31439" cy="5976664"/>
          </a:xfrm>
          <a:prstGeom prst="rect">
            <a:avLst/>
          </a:prstGeom>
        </p:spPr>
      </p:pic>
      <p:cxnSp>
        <p:nvCxnSpPr>
          <p:cNvPr id="4" name="מחבר חץ ישר 3" title="חץ"/>
          <p:cNvCxnSpPr/>
          <p:nvPr/>
        </p:nvCxnSpPr>
        <p:spPr>
          <a:xfrm>
            <a:off x="971600" y="4149080"/>
            <a:ext cx="194421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הדפסת אישור לטאבו מקדמת מס שבח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437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title="הדפסת ישור לטאב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3" y="722215"/>
            <a:ext cx="8969682" cy="6102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75884"/>
            <a:ext cx="61926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latin typeface="Guttman-Soncino"/>
              </a:rPr>
              <a:t>לאחר קליטת תשלום </a:t>
            </a:r>
            <a:r>
              <a:rPr lang="he-IL" sz="2000" b="1" dirty="0" smtClean="0">
                <a:latin typeface="Guttman-Soncino"/>
              </a:rPr>
              <a:t>המקדמה יוכלו </a:t>
            </a:r>
          </a:p>
          <a:p>
            <a:pPr algn="ctr"/>
            <a:r>
              <a:rPr lang="he-IL" sz="2000" b="1" dirty="0" smtClean="0">
                <a:latin typeface="Guttman-Soncino"/>
              </a:rPr>
              <a:t>מייצג המוכר ומייצג  הרוכש להפיק את אישור מס השבח</a:t>
            </a:r>
            <a:endParaRPr lang="he-IL" sz="2000" b="1" dirty="0">
              <a:latin typeface="Guttman-Soncino"/>
            </a:endParaRPr>
          </a:p>
        </p:txBody>
      </p: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הדפסת אישור לטאבו מקדמת מס שבח 15(ד)(4)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42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title="סעיף 15(ט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31439" cy="5976664"/>
          </a:xfrm>
          <a:prstGeom prst="rect">
            <a:avLst/>
          </a:prstGeom>
        </p:spPr>
      </p:pic>
      <p:cxnSp>
        <p:nvCxnSpPr>
          <p:cNvPr id="6" name="מחבר חץ ישר 5" title="חץ"/>
          <p:cNvCxnSpPr/>
          <p:nvPr/>
        </p:nvCxnSpPr>
        <p:spPr>
          <a:xfrm>
            <a:off x="971600" y="4293096"/>
            <a:ext cx="266429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הדפסת אישור לטאבו מס רכישה לתיק פתוח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16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 title="הדפסת אישור לטאבו"/>
          <p:cNvGrpSpPr/>
          <p:nvPr/>
        </p:nvGrpSpPr>
        <p:grpSpPr>
          <a:xfrm>
            <a:off x="54935" y="408766"/>
            <a:ext cx="9038245" cy="6120679"/>
            <a:chOff x="54935" y="408766"/>
            <a:chExt cx="9038245" cy="6120679"/>
          </a:xfrm>
        </p:grpSpPr>
        <p:pic>
          <p:nvPicPr>
            <p:cNvPr id="2" name="תמונה 1" title="ציולם מסך מערכת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35" y="408766"/>
              <a:ext cx="9038245" cy="6120679"/>
            </a:xfrm>
            <a:prstGeom prst="rect">
              <a:avLst/>
            </a:prstGeom>
          </p:spPr>
        </p:pic>
        <p:sp>
          <p:nvSpPr>
            <p:cNvPr id="3" name="מלבן מעוגל 2"/>
            <p:cNvSpPr/>
            <p:nvPr/>
          </p:nvSpPr>
          <p:spPr>
            <a:xfrm>
              <a:off x="6180638" y="2566300"/>
              <a:ext cx="1493711" cy="936283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4" name="מלבן מעוגל 3"/>
            <p:cNvSpPr/>
            <p:nvPr/>
          </p:nvSpPr>
          <p:spPr>
            <a:xfrm>
              <a:off x="3760498" y="2827121"/>
              <a:ext cx="1001309" cy="641984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5" name="מלבן מעוגל 4"/>
            <p:cNvSpPr/>
            <p:nvPr/>
          </p:nvSpPr>
          <p:spPr>
            <a:xfrm>
              <a:off x="1331640" y="2575969"/>
              <a:ext cx="1702349" cy="713162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311884" y="4593579"/>
              <a:ext cx="504345" cy="152319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307487" y="4004154"/>
              <a:ext cx="5776681" cy="144926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627785" y="3244403"/>
              <a:ext cx="1295872" cy="258180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</p:grpSp>
      <p:cxnSp>
        <p:nvCxnSpPr>
          <p:cNvPr id="8" name="מחבר חץ ישר 7" title="חץ"/>
          <p:cNvCxnSpPr/>
          <p:nvPr/>
        </p:nvCxnSpPr>
        <p:spPr>
          <a:xfrm flipV="1">
            <a:off x="6660232" y="5660117"/>
            <a:ext cx="1224136" cy="4331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1152" y="5660117"/>
            <a:ext cx="22550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המייצג מצהיר על עמידה בתנאי הסעיף </a:t>
            </a:r>
            <a:endParaRPr lang="he-IL" b="1" dirty="0"/>
          </a:p>
        </p:txBody>
      </p:sp>
      <p:sp>
        <p:nvSpPr>
          <p:cNvPr id="9" name="כותרת 8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err="1" smtClean="0"/>
              <a:t>הצהרהת</a:t>
            </a:r>
            <a:r>
              <a:rPr lang="he-IL" dirty="0" smtClean="0"/>
              <a:t> המייצג שעומד בתנאי סעיף 15(ט) לחוק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96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title="אישור לטאב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31439" cy="597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845060"/>
            <a:ext cx="828091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במסלול דירה מזכה פטורה ניתן להפיק אישור למס רכישה ולמס שבח </a:t>
            </a:r>
          </a:p>
          <a:p>
            <a:pPr algn="ctr"/>
            <a:r>
              <a:rPr lang="he-IL" b="1" dirty="0" smtClean="0"/>
              <a:t>מייצג הרוכש יוכל להפיק את שני האישורים ומייצג המוכר רק אישור שבח</a:t>
            </a:r>
          </a:p>
          <a:p>
            <a:pPr algn="ctr"/>
            <a:endParaRPr lang="he-IL" b="1" dirty="0" smtClean="0"/>
          </a:p>
          <a:p>
            <a:pPr algn="ctr"/>
            <a:r>
              <a:rPr lang="he-IL" b="1" dirty="0" smtClean="0"/>
              <a:t>יש לציין בהתאם את סוג המס למעלה</a:t>
            </a:r>
          </a:p>
        </p:txBody>
      </p:sp>
      <p:cxnSp>
        <p:nvCxnSpPr>
          <p:cNvPr id="7" name="מחבר חץ ישר 6" title="חץ"/>
          <p:cNvCxnSpPr/>
          <p:nvPr/>
        </p:nvCxnSpPr>
        <p:spPr>
          <a:xfrm>
            <a:off x="1115616" y="4437112"/>
            <a:ext cx="266429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כותרת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הדפסת אישור לטאבו לדירה פטורה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80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 title="הדפסת אישור לטאבו"/>
          <p:cNvGrpSpPr/>
          <p:nvPr/>
        </p:nvGrpSpPr>
        <p:grpSpPr>
          <a:xfrm>
            <a:off x="-24820" y="156132"/>
            <a:ext cx="9167813" cy="6441220"/>
            <a:chOff x="-24820" y="156132"/>
            <a:chExt cx="9167813" cy="6441220"/>
          </a:xfrm>
        </p:grpSpPr>
        <p:pic>
          <p:nvPicPr>
            <p:cNvPr id="9" name="תמונה 8" title="צילום מסך מערכת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4820" y="156132"/>
              <a:ext cx="9167813" cy="6441220"/>
            </a:xfrm>
            <a:prstGeom prst="rect">
              <a:avLst/>
            </a:prstGeom>
          </p:spPr>
        </p:pic>
        <p:grpSp>
          <p:nvGrpSpPr>
            <p:cNvPr id="2" name="קבוצה 1"/>
            <p:cNvGrpSpPr/>
            <p:nvPr/>
          </p:nvGrpSpPr>
          <p:grpSpPr>
            <a:xfrm>
              <a:off x="305950" y="2088150"/>
              <a:ext cx="8559695" cy="2217771"/>
              <a:chOff x="305950" y="2088150"/>
              <a:chExt cx="8559695" cy="2217771"/>
            </a:xfrm>
          </p:grpSpPr>
          <p:sp>
            <p:nvSpPr>
              <p:cNvPr id="3" name="מלבן מעוגל 2"/>
              <p:cNvSpPr/>
              <p:nvPr/>
            </p:nvSpPr>
            <p:spPr>
              <a:xfrm>
                <a:off x="6239506" y="2088150"/>
                <a:ext cx="1498360" cy="916588"/>
              </a:xfrm>
              <a:prstGeom prst="round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350"/>
              </a:p>
            </p:txBody>
          </p:sp>
          <p:sp>
            <p:nvSpPr>
              <p:cNvPr id="4" name="מלבן מעוגל 3"/>
              <p:cNvSpPr/>
              <p:nvPr/>
            </p:nvSpPr>
            <p:spPr>
              <a:xfrm>
                <a:off x="3757975" y="2348880"/>
                <a:ext cx="1004426" cy="663898"/>
              </a:xfrm>
              <a:prstGeom prst="round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350"/>
              </a:p>
            </p:txBody>
          </p:sp>
          <p:sp>
            <p:nvSpPr>
              <p:cNvPr id="5" name="מלבן מעוגל 4"/>
              <p:cNvSpPr/>
              <p:nvPr/>
            </p:nvSpPr>
            <p:spPr>
              <a:xfrm>
                <a:off x="1613911" y="2088150"/>
                <a:ext cx="1405510" cy="690122"/>
              </a:xfrm>
              <a:prstGeom prst="round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350"/>
              </a:p>
            </p:txBody>
          </p:sp>
          <p:sp>
            <p:nvSpPr>
              <p:cNvPr id="6" name="מלבן מעוגל 5"/>
              <p:cNvSpPr/>
              <p:nvPr/>
            </p:nvSpPr>
            <p:spPr>
              <a:xfrm>
                <a:off x="4660300" y="4100893"/>
                <a:ext cx="4187689" cy="205028"/>
              </a:xfrm>
              <a:prstGeom prst="round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350"/>
              </a:p>
            </p:txBody>
          </p:sp>
          <p:sp>
            <p:nvSpPr>
              <p:cNvPr id="7" name="מלבן מעוגל 6"/>
              <p:cNvSpPr/>
              <p:nvPr/>
            </p:nvSpPr>
            <p:spPr>
              <a:xfrm>
                <a:off x="305950" y="3540755"/>
                <a:ext cx="8559695" cy="202348"/>
              </a:xfrm>
              <a:prstGeom prst="roundRect">
                <a:avLst/>
              </a:prstGeom>
              <a:solidFill>
                <a:srgbClr val="F4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350"/>
              </a:p>
            </p:txBody>
          </p:sp>
        </p:grpSp>
        <p:sp>
          <p:nvSpPr>
            <p:cNvPr id="8" name="מלבן 7"/>
            <p:cNvSpPr/>
            <p:nvPr/>
          </p:nvSpPr>
          <p:spPr>
            <a:xfrm>
              <a:off x="7737866" y="1772816"/>
              <a:ext cx="1127779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מחבר חץ ישר 10" title="חץ"/>
          <p:cNvCxnSpPr/>
          <p:nvPr/>
        </p:nvCxnSpPr>
        <p:spPr>
          <a:xfrm flipV="1">
            <a:off x="7452320" y="5085184"/>
            <a:ext cx="504056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1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הצהרת המייצג שהרוכש עומד בתנאי סעיף 16(א)(2א) לחוק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22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קבוצה 43" title="מסך פתיחה מערכת שבח נט"/>
          <p:cNvGrpSpPr/>
          <p:nvPr/>
        </p:nvGrpSpPr>
        <p:grpSpPr>
          <a:xfrm>
            <a:off x="126206" y="872360"/>
            <a:ext cx="9017794" cy="6101946"/>
            <a:chOff x="126206" y="872360"/>
            <a:chExt cx="9017794" cy="6101946"/>
          </a:xfrm>
        </p:grpSpPr>
        <p:pic>
          <p:nvPicPr>
            <p:cNvPr id="10" name="תמונה 9" title="מסך הפתיחה של מערכת שבח נט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06" y="872360"/>
              <a:ext cx="9017794" cy="6101946"/>
            </a:xfrm>
            <a:prstGeom prst="rect">
              <a:avLst/>
            </a:prstGeom>
          </p:spPr>
        </p:pic>
        <p:sp>
          <p:nvSpPr>
            <p:cNvPr id="19" name="מלבן 18"/>
            <p:cNvSpPr/>
            <p:nvPr/>
          </p:nvSpPr>
          <p:spPr>
            <a:xfrm>
              <a:off x="5868144" y="2983667"/>
              <a:ext cx="1368152" cy="1029320"/>
            </a:xfrm>
            <a:prstGeom prst="rect">
              <a:avLst/>
            </a:prstGeom>
            <a:solidFill>
              <a:srgbClr val="E1E8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מלבן 41"/>
            <p:cNvSpPr/>
            <p:nvPr/>
          </p:nvSpPr>
          <p:spPr>
            <a:xfrm>
              <a:off x="2893194" y="4780469"/>
              <a:ext cx="310654" cy="2032907"/>
            </a:xfrm>
            <a:prstGeom prst="rect">
              <a:avLst/>
            </a:prstGeom>
            <a:solidFill>
              <a:srgbClr val="F5F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מלבן 45"/>
            <p:cNvSpPr/>
            <p:nvPr/>
          </p:nvSpPr>
          <p:spPr>
            <a:xfrm>
              <a:off x="3532981" y="5602797"/>
              <a:ext cx="895003" cy="548805"/>
            </a:xfrm>
            <a:prstGeom prst="rect">
              <a:avLst/>
            </a:prstGeom>
            <a:solidFill>
              <a:srgbClr val="F5F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548854" y="-180193"/>
            <a:ext cx="7772400" cy="1470025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מסך </a:t>
            </a: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פתיחה </a:t>
            </a:r>
            <a:r>
              <a:rPr lang="he-IL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שבח.נט</a:t>
            </a:r>
            <a:endParaRPr lang="he-IL" sz="4800" dirty="0"/>
          </a:p>
        </p:txBody>
      </p:sp>
      <p:sp>
        <p:nvSpPr>
          <p:cNvPr id="32" name="אליפסה 31" descr="פרטי המייצג "/>
          <p:cNvSpPr/>
          <p:nvPr/>
        </p:nvSpPr>
        <p:spPr>
          <a:xfrm>
            <a:off x="5329238" y="2636912"/>
            <a:ext cx="3168650" cy="14414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cxnSp>
        <p:nvCxnSpPr>
          <p:cNvPr id="33" name="מחבר חץ ישר 32" descr="חץ הוראה היכן לללחוץ על מנת לראות את פרטי המייצג " title="מחבר חץ ישר "/>
          <p:cNvCxnSpPr/>
          <p:nvPr/>
        </p:nvCxnSpPr>
        <p:spPr>
          <a:xfrm>
            <a:off x="4473575" y="2420938"/>
            <a:ext cx="855663" cy="4318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קבוצה 3" descr="בחלונית הודעות למייצג יש אפשרות לעמוד עם הסמן על שורת ההודעה ולאחר מכן יפתח בלון עם שם הנישום " title="צילום תמונת מסך של מערכת מייצגים במיסוי מקרקעין-שבח- נט "/>
          <p:cNvGrpSpPr>
            <a:grpSpLocks/>
          </p:cNvGrpSpPr>
          <p:nvPr/>
        </p:nvGrpSpPr>
        <p:grpSpPr bwMode="auto">
          <a:xfrm>
            <a:off x="3532981" y="5084415"/>
            <a:ext cx="1368425" cy="504825"/>
            <a:chOff x="3546063" y="5040817"/>
            <a:chExt cx="1368152" cy="504056"/>
          </a:xfrm>
        </p:grpSpPr>
        <p:pic>
          <p:nvPicPr>
            <p:cNvPr id="10250" name="תמונה 1" title="הצגת שם הנישום ליד כל מכת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84" t="66734" r="38188" b="26375"/>
            <a:stretch>
              <a:fillRect/>
            </a:stretch>
          </p:blipFill>
          <p:spPr bwMode="auto">
            <a:xfrm>
              <a:off x="3546063" y="5040817"/>
              <a:ext cx="1368152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מלבן 29"/>
            <p:cNvSpPr/>
            <p:nvPr/>
          </p:nvSpPr>
          <p:spPr>
            <a:xfrm>
              <a:off x="3635466" y="5157518"/>
              <a:ext cx="549686" cy="229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000" b="1" dirty="0" smtClean="0">
                  <a:solidFill>
                    <a:schemeClr val="accent1">
                      <a:lumMod val="75000"/>
                    </a:schemeClr>
                  </a:solidFill>
                </a:rPr>
                <a:t>ישראל</a:t>
              </a: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000" b="1" dirty="0" smtClean="0">
                  <a:solidFill>
                    <a:schemeClr val="accent1">
                      <a:lumMod val="75000"/>
                    </a:schemeClr>
                  </a:solidFill>
                </a:rPr>
                <a:t>ישראלי</a:t>
              </a:r>
              <a:endParaRPr lang="he-IL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777888" y="2072951"/>
            <a:ext cx="3510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ניתן לראות את פרטי </a:t>
            </a:r>
            <a:r>
              <a:rPr lang="he-IL" altLang="he-IL" sz="1800" b="1" dirty="0" err="1" smtClean="0"/>
              <a:t>העו"ד</a:t>
            </a:r>
            <a:r>
              <a:rPr lang="he-IL" altLang="he-IL" sz="1800" b="1" dirty="0" smtClean="0"/>
              <a:t> המייצג</a:t>
            </a:r>
            <a:endParaRPr lang="he-IL" altLang="he-IL" sz="1800" b="1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40530" y="3174477"/>
            <a:ext cx="3776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עמידה עם הסמן על שורת ההודעה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תפתח בלון עם שם הנישום</a:t>
            </a:r>
          </a:p>
        </p:txBody>
      </p:sp>
      <p:cxnSp>
        <p:nvCxnSpPr>
          <p:cNvPr id="35" name="מחבר חץ ישר 34" title="מחבר חץ ישר "/>
          <p:cNvCxnSpPr/>
          <p:nvPr/>
        </p:nvCxnSpPr>
        <p:spPr>
          <a:xfrm>
            <a:off x="3203848" y="4078362"/>
            <a:ext cx="575990" cy="10206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3172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הדפסת אישור לטאב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461962"/>
            <a:ext cx="9220200" cy="5934075"/>
          </a:xfrm>
          <a:prstGeom prst="rect">
            <a:avLst/>
          </a:prstGeom>
        </p:spPr>
      </p:pic>
      <p:cxnSp>
        <p:nvCxnSpPr>
          <p:cNvPr id="3" name="מחבר חץ ישר 2" title="חץ"/>
          <p:cNvCxnSpPr/>
          <p:nvPr/>
        </p:nvCxnSpPr>
        <p:spPr>
          <a:xfrm flipV="1">
            <a:off x="7380312" y="5603949"/>
            <a:ext cx="504056" cy="6333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קבוצה 3" title="צילום מסך מערכת"/>
          <p:cNvGrpSpPr/>
          <p:nvPr/>
        </p:nvGrpSpPr>
        <p:grpSpPr>
          <a:xfrm>
            <a:off x="395536" y="2372752"/>
            <a:ext cx="8559695" cy="2496408"/>
            <a:chOff x="395536" y="2372752"/>
            <a:chExt cx="8559695" cy="2496408"/>
          </a:xfrm>
        </p:grpSpPr>
        <p:sp>
          <p:nvSpPr>
            <p:cNvPr id="6" name="מלבן מעוגל 5"/>
            <p:cNvSpPr/>
            <p:nvPr/>
          </p:nvSpPr>
          <p:spPr>
            <a:xfrm>
              <a:off x="6300192" y="2420888"/>
              <a:ext cx="1498360" cy="1008112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1331640" y="2372752"/>
              <a:ext cx="1567355" cy="696207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395536" y="3866712"/>
              <a:ext cx="8559695" cy="354376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4660300" y="4664132"/>
              <a:ext cx="4187689" cy="205028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10" name="מלבן מעוגל 9"/>
            <p:cNvSpPr/>
            <p:nvPr/>
          </p:nvSpPr>
          <p:spPr>
            <a:xfrm>
              <a:off x="3757975" y="2656504"/>
              <a:ext cx="1004426" cy="475419"/>
            </a:xfrm>
            <a:prstGeom prst="round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</p:grpSp>
      <p:sp>
        <p:nvSpPr>
          <p:cNvPr id="5" name="כותרת 4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הצהרת המייצג שהמוכר עומד בתנאי סעיף 16(א)(2א) לחוק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9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הדפסת אישור לטאב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9097550" cy="6369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7237" y="5619237"/>
            <a:ext cx="417646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latin typeface="Guttman-Soncino"/>
              </a:rPr>
              <a:t>בכדי שמייצג הרוכש יוכל להנפיק אישור מס שבח</a:t>
            </a:r>
          </a:p>
          <a:p>
            <a:pPr algn="ctr"/>
            <a:r>
              <a:rPr lang="he-IL" sz="1400" b="1" dirty="0" smtClean="0">
                <a:latin typeface="Guttman-Soncino"/>
              </a:rPr>
              <a:t>עליו להצהיר כי המוכר הודיע לו שהוא עומד בכל התנאים שנקבעו בסעיף לעניין שומת השבח</a:t>
            </a:r>
            <a:endParaRPr lang="he-IL" b="1" dirty="0" smtClean="0">
              <a:solidFill>
                <a:srgbClr val="FF0000"/>
              </a:solidFill>
              <a:latin typeface="Guttman-Soncino"/>
            </a:endParaRPr>
          </a:p>
        </p:txBody>
      </p:sp>
      <p:cxnSp>
        <p:nvCxnSpPr>
          <p:cNvPr id="6" name="מחבר חץ ישר 5" title="חץ"/>
          <p:cNvCxnSpPr/>
          <p:nvPr/>
        </p:nvCxnSpPr>
        <p:spPr>
          <a:xfrm flipV="1">
            <a:off x="6372200" y="5373216"/>
            <a:ext cx="576064" cy="5040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לבן מעוגל 4" title="ריק"/>
          <p:cNvSpPr/>
          <p:nvPr/>
        </p:nvSpPr>
        <p:spPr>
          <a:xfrm>
            <a:off x="6573701" y="2105038"/>
            <a:ext cx="1498360" cy="1008112"/>
          </a:xfrm>
          <a:prstGeom prst="roundRect">
            <a:avLst/>
          </a:prstGeom>
          <a:solidFill>
            <a:srgbClr val="F4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7" name="מלבן מעוגל 6" title="ריק"/>
          <p:cNvSpPr/>
          <p:nvPr/>
        </p:nvSpPr>
        <p:spPr>
          <a:xfrm>
            <a:off x="1556921" y="2156729"/>
            <a:ext cx="1567355" cy="696207"/>
          </a:xfrm>
          <a:prstGeom prst="roundRect">
            <a:avLst/>
          </a:prstGeom>
          <a:solidFill>
            <a:srgbClr val="F4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8" name="מלבן מעוגל 7" title="ריק"/>
          <p:cNvSpPr/>
          <p:nvPr/>
        </p:nvSpPr>
        <p:spPr>
          <a:xfrm>
            <a:off x="620817" y="3506672"/>
            <a:ext cx="8559695" cy="354376"/>
          </a:xfrm>
          <a:prstGeom prst="roundRect">
            <a:avLst/>
          </a:prstGeom>
          <a:solidFill>
            <a:srgbClr val="F4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9" name="מלבן מעוגל 8" title="ריק"/>
          <p:cNvSpPr/>
          <p:nvPr/>
        </p:nvSpPr>
        <p:spPr>
          <a:xfrm>
            <a:off x="4885581" y="4149080"/>
            <a:ext cx="4187689" cy="205028"/>
          </a:xfrm>
          <a:prstGeom prst="roundRect">
            <a:avLst/>
          </a:prstGeom>
          <a:solidFill>
            <a:srgbClr val="F4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10" name="מלבן מעוגל 9" title="ריק"/>
          <p:cNvSpPr/>
          <p:nvPr/>
        </p:nvSpPr>
        <p:spPr>
          <a:xfrm>
            <a:off x="3983256" y="2296464"/>
            <a:ext cx="1004426" cy="475419"/>
          </a:xfrm>
          <a:prstGeom prst="roundRect">
            <a:avLst/>
          </a:prstGeom>
          <a:solidFill>
            <a:srgbClr val="F4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dirty="0" err="1" smtClean="0"/>
              <a:t>רי</a:t>
            </a:r>
            <a:endParaRPr lang="he-IL" sz="1350" dirty="0"/>
          </a:p>
        </p:txBody>
      </p:sp>
      <p:sp>
        <p:nvSpPr>
          <p:cNvPr id="3" name="כותרת 2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הצהרת המייצג שהמוכר הודיע לו כי הוא עומד בתנאי סעיף 16(א)(2א)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760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רשימות"/>
          <p:cNvPicPr>
            <a:picLocks noChangeAspect="1"/>
          </p:cNvPicPr>
          <p:nvPr/>
        </p:nvPicPr>
        <p:blipFill rotWithShape="1">
          <a:blip r:embed="rId2"/>
          <a:srcRect l="22882" t="14563" r="23435" b="40428"/>
          <a:stretch/>
        </p:blipFill>
        <p:spPr>
          <a:xfrm>
            <a:off x="-22536" y="2226212"/>
            <a:ext cx="9166536" cy="4320877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722312" y="25517"/>
            <a:ext cx="7772400" cy="1254951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רשימות</a:t>
            </a:r>
            <a:endParaRPr lang="he-IL" sz="4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513" y="1238250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/>
              <a:t>באופציה "רשימות" ניתן לראות את כל השומות בהן המשתמש מופיע כמייצג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/>
              <a:t>ואת רשימת המסמכים שנשלחו בהצהרה המקוונת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6" name="אליפסה 5" title="אליפסה "/>
          <p:cNvSpPr/>
          <p:nvPr/>
        </p:nvSpPr>
        <p:spPr>
          <a:xfrm>
            <a:off x="5101466" y="2924945"/>
            <a:ext cx="1054710" cy="64807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cxnSp>
        <p:nvCxnSpPr>
          <p:cNvPr id="5" name="מחבר חץ ישר 4" descr="יש לבחור רשימות ולבחור את האופציה האצויה רשימת שומות/ רשימת מסמכים "/>
          <p:cNvCxnSpPr>
            <a:stCxn id="7" idx="0"/>
          </p:cNvCxnSpPr>
          <p:nvPr/>
        </p:nvCxnSpPr>
        <p:spPr>
          <a:xfrm flipH="1" flipV="1">
            <a:off x="6011863" y="3213100"/>
            <a:ext cx="1368425" cy="153511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5963" y="4748213"/>
            <a:ext cx="31686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יש לבחור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"רשימות"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ולבחור את האופציה הרצויה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רשימת שומות / רשימת מסמכים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או לצפות ברשימת הפניות ומצב הטיפול בהן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19250" y="5157788"/>
            <a:ext cx="316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את רשימת השומות ניתן למיין לפי תאריך העסקה</a:t>
            </a:r>
          </a:p>
        </p:txBody>
      </p:sp>
      <p:cxnSp>
        <p:nvCxnSpPr>
          <p:cNvPr id="12" name="מחבר חץ ישר 11" descr="את רשימת השומות ניתן למיין לפי תאריך העסקה "/>
          <p:cNvCxnSpPr/>
          <p:nvPr/>
        </p:nvCxnSpPr>
        <p:spPr>
          <a:xfrm flipV="1">
            <a:off x="4067175" y="4492625"/>
            <a:ext cx="541338" cy="66516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331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 title="רשימת שומות"/>
          <p:cNvGrpSpPr/>
          <p:nvPr/>
        </p:nvGrpSpPr>
        <p:grpSpPr>
          <a:xfrm>
            <a:off x="0" y="136584"/>
            <a:ext cx="8851429" cy="5998088"/>
            <a:chOff x="0" y="136584"/>
            <a:chExt cx="8851429" cy="5998088"/>
          </a:xfrm>
        </p:grpSpPr>
        <p:pic>
          <p:nvPicPr>
            <p:cNvPr id="2" name="תמונה 1" title="רשימת שומות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6584"/>
              <a:ext cx="8851429" cy="5998088"/>
            </a:xfrm>
            <a:prstGeom prst="rect">
              <a:avLst/>
            </a:prstGeom>
          </p:spPr>
        </p:pic>
        <p:sp>
          <p:nvSpPr>
            <p:cNvPr id="22" name="מלבן 21" title="מלבן "/>
            <p:cNvSpPr/>
            <p:nvPr/>
          </p:nvSpPr>
          <p:spPr>
            <a:xfrm>
              <a:off x="2051720" y="3284984"/>
              <a:ext cx="792088" cy="1224136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23" name="מלבן 22" title="מלבן "/>
            <p:cNvSpPr/>
            <p:nvPr/>
          </p:nvSpPr>
          <p:spPr>
            <a:xfrm>
              <a:off x="5076057" y="3284984"/>
              <a:ext cx="1213618" cy="1224136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24" name="מלבן 23" title="מלבן "/>
            <p:cNvSpPr/>
            <p:nvPr/>
          </p:nvSpPr>
          <p:spPr>
            <a:xfrm>
              <a:off x="6732240" y="3284984"/>
              <a:ext cx="432148" cy="1224136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21" name="מלבן 20" title="מלבן "/>
            <p:cNvSpPr/>
            <p:nvPr/>
          </p:nvSpPr>
          <p:spPr>
            <a:xfrm>
              <a:off x="3043709" y="3284985"/>
              <a:ext cx="1682874" cy="1224136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sp>
        <p:nvSpPr>
          <p:cNvPr id="26631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מערכת מייצגים</a:t>
            </a:r>
          </a:p>
        </p:txBody>
      </p:sp>
      <p:sp>
        <p:nvSpPr>
          <p:cNvPr id="26632" name="מלבן 2"/>
          <p:cNvSpPr>
            <a:spLocks noChangeArrowheads="1"/>
          </p:cNvSpPr>
          <p:nvPr/>
        </p:nvSpPr>
        <p:spPr bwMode="auto">
          <a:xfrm>
            <a:off x="2214389" y="4962801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בלחיצה על מספר המעבר המסומן בקו תחתון ניתן לעבור ישירות </a:t>
            </a:r>
            <a:r>
              <a:rPr lang="he-IL" altLang="he-IL" sz="1800" b="1" dirty="0" smtClean="0"/>
              <a:t>להודעת השומה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 smtClean="0"/>
              <a:t>ככל שהתיק סגור</a:t>
            </a:r>
            <a:endParaRPr lang="he-IL" altLang="he-IL" sz="1800" b="1" dirty="0"/>
          </a:p>
        </p:txBody>
      </p:sp>
      <p:cxnSp>
        <p:nvCxnSpPr>
          <p:cNvPr id="41" name="מחבר חץ ישר 40" descr="לחיצה על כל כותרת מאפשרת מיון נוסף"/>
          <p:cNvCxnSpPr/>
          <p:nvPr/>
        </p:nvCxnSpPr>
        <p:spPr>
          <a:xfrm flipV="1">
            <a:off x="6840538" y="4474101"/>
            <a:ext cx="1630411" cy="9774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59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title="רשימת מסמכי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78" y="577089"/>
            <a:ext cx="8695564" cy="537219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89154" y="4488717"/>
            <a:ext cx="4448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את רשימת המסמכים ניתן למיין לפי תאריך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או לפי מספר שומה ספציפי </a:t>
            </a:r>
          </a:p>
        </p:txBody>
      </p:sp>
      <p:cxnSp>
        <p:nvCxnSpPr>
          <p:cNvPr id="4" name="מחבר חץ ישר 3" descr="את רשימת המסמכים ניתן למיין לפי תאריך או לפי מספר שומה ספציפי "/>
          <p:cNvCxnSpPr/>
          <p:nvPr/>
        </p:nvCxnSpPr>
        <p:spPr>
          <a:xfrm flipV="1">
            <a:off x="4343367" y="3655219"/>
            <a:ext cx="539750" cy="66516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3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רשימת מסמכים</a:t>
            </a:r>
          </a:p>
        </p:txBody>
      </p:sp>
    </p:spTree>
    <p:extLst>
      <p:ext uri="{BB962C8B-B14F-4D97-AF65-F5344CB8AC3E}">
        <p14:creationId xmlns:p14="http://schemas.microsoft.com/office/powerpoint/2010/main" val="20033003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 title="רשימת מסמכים"/>
          <p:cNvGrpSpPr/>
          <p:nvPr/>
        </p:nvGrpSpPr>
        <p:grpSpPr>
          <a:xfrm>
            <a:off x="32955" y="553632"/>
            <a:ext cx="8949119" cy="6043720"/>
            <a:chOff x="32955" y="553632"/>
            <a:chExt cx="8949119" cy="6043720"/>
          </a:xfrm>
        </p:grpSpPr>
        <p:pic>
          <p:nvPicPr>
            <p:cNvPr id="3" name="תמונה 2" title="רשימת מסמכי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55" y="553632"/>
              <a:ext cx="8949119" cy="6043720"/>
            </a:xfrm>
            <a:prstGeom prst="rect">
              <a:avLst/>
            </a:prstGeom>
          </p:spPr>
        </p:pic>
        <p:sp>
          <p:nvSpPr>
            <p:cNvPr id="8" name="מלבן 7" title="מלבן "/>
            <p:cNvSpPr/>
            <p:nvPr/>
          </p:nvSpPr>
          <p:spPr>
            <a:xfrm>
              <a:off x="5940152" y="4293096"/>
              <a:ext cx="421530" cy="1728192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5931" y="-387424"/>
            <a:ext cx="8229600" cy="1143000"/>
          </a:xfrm>
        </p:spPr>
        <p:txBody>
          <a:bodyPr/>
          <a:lstStyle/>
          <a:p>
            <a:r>
              <a:rPr lang="he-IL" dirty="0" smtClean="0">
                <a:solidFill>
                  <a:schemeClr val="bg1">
                    <a:lumMod val="85000"/>
                  </a:schemeClr>
                </a:solidFill>
              </a:rPr>
              <a:t>רשימת מסמכים </a:t>
            </a:r>
            <a:endParaRPr lang="he-IL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" name="מחבר חץ ישר 6" descr="את רשימת המסמכים ניתן למיין לפי תאריך או לפי מספר שומה ספציפי "/>
          <p:cNvCxnSpPr/>
          <p:nvPr/>
        </p:nvCxnSpPr>
        <p:spPr>
          <a:xfrm>
            <a:off x="7740352" y="3701648"/>
            <a:ext cx="0" cy="39846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4" descr="את רשימת המסמכים ניתן למיין לפי תאריך או לפי מספר שומה ספציפי "/>
          <p:cNvCxnSpPr/>
          <p:nvPr/>
        </p:nvCxnSpPr>
        <p:spPr>
          <a:xfrm>
            <a:off x="2699792" y="3701648"/>
            <a:ext cx="0" cy="39846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3848" y="3436838"/>
            <a:ext cx="3657700" cy="2584450"/>
          </a:xfrm>
          <a:prstGeom prst="rect">
            <a:avLst/>
          </a:prstGeom>
          <a:solidFill>
            <a:srgbClr val="F5F9FC">
              <a:alpha val="69804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ניתן לראות את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ההערות שרשמת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ואת כותרת המסמך שנבחרה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בעת העלאת הקובץ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לא ניתן לפתוח את הקובץ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מטעמי אבטחת מידע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הקובץ שמור במחשבי רשות המיסים</a:t>
            </a:r>
          </a:p>
        </p:txBody>
      </p:sp>
    </p:spTree>
    <p:extLst>
      <p:ext uri="{BB962C8B-B14F-4D97-AF65-F5344CB8AC3E}">
        <p14:creationId xmlns:p14="http://schemas.microsoft.com/office/powerpoint/2010/main" val="415386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קבוצה 21" title="דיווחים מקוונים"/>
          <p:cNvGrpSpPr/>
          <p:nvPr/>
        </p:nvGrpSpPr>
        <p:grpSpPr>
          <a:xfrm>
            <a:off x="0" y="2058020"/>
            <a:ext cx="9017794" cy="6110371"/>
            <a:chOff x="0" y="2058020"/>
            <a:chExt cx="9017794" cy="6110371"/>
          </a:xfrm>
        </p:grpSpPr>
        <p:grpSp>
          <p:nvGrpSpPr>
            <p:cNvPr id="15" name="קבוצה 14"/>
            <p:cNvGrpSpPr/>
            <p:nvPr/>
          </p:nvGrpSpPr>
          <p:grpSpPr>
            <a:xfrm>
              <a:off x="0" y="2058020"/>
              <a:ext cx="9017794" cy="6110371"/>
              <a:chOff x="126206" y="863935"/>
              <a:chExt cx="9017794" cy="6110371"/>
            </a:xfrm>
          </p:grpSpPr>
          <p:grpSp>
            <p:nvGrpSpPr>
              <p:cNvPr id="16" name="קבוצה 15"/>
              <p:cNvGrpSpPr/>
              <p:nvPr/>
            </p:nvGrpSpPr>
            <p:grpSpPr>
              <a:xfrm>
                <a:off x="126206" y="872360"/>
                <a:ext cx="9017794" cy="6101946"/>
                <a:chOff x="126206" y="872360"/>
                <a:chExt cx="9017794" cy="6101946"/>
              </a:xfrm>
            </p:grpSpPr>
            <p:pic>
              <p:nvPicPr>
                <p:cNvPr id="17" name="תמונה 16" title="דיווחים מקוונים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206" y="872360"/>
                  <a:ext cx="9017794" cy="6101946"/>
                </a:xfrm>
                <a:prstGeom prst="rect">
                  <a:avLst/>
                </a:prstGeom>
              </p:spPr>
            </p:pic>
            <p:sp>
              <p:nvSpPr>
                <p:cNvPr id="18" name="מלבן 17"/>
                <p:cNvSpPr/>
                <p:nvPr/>
              </p:nvSpPr>
              <p:spPr>
                <a:xfrm>
                  <a:off x="5868144" y="2983667"/>
                  <a:ext cx="1368152" cy="1029320"/>
                </a:xfrm>
                <a:prstGeom prst="rect">
                  <a:avLst/>
                </a:prstGeom>
                <a:solidFill>
                  <a:srgbClr val="E1E8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מלבן 18"/>
                <p:cNvSpPr/>
                <p:nvPr/>
              </p:nvSpPr>
              <p:spPr>
                <a:xfrm>
                  <a:off x="2893194" y="4780469"/>
                  <a:ext cx="310654" cy="2032907"/>
                </a:xfrm>
                <a:prstGeom prst="rect">
                  <a:avLst/>
                </a:prstGeom>
                <a:solidFill>
                  <a:srgbClr val="F5F9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מלבן 19"/>
                <p:cNvSpPr/>
                <p:nvPr/>
              </p:nvSpPr>
              <p:spPr>
                <a:xfrm>
                  <a:off x="3532981" y="5602797"/>
                  <a:ext cx="895003" cy="548805"/>
                </a:xfrm>
                <a:prstGeom prst="rect">
                  <a:avLst/>
                </a:prstGeom>
                <a:solidFill>
                  <a:srgbClr val="F5F9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3" name="תמונה 12" title="דעווחים מקוונים"/>
              <p:cNvPicPr>
                <a:picLocks noChangeAspect="1"/>
              </p:cNvPicPr>
              <p:nvPr/>
            </p:nvPicPr>
            <p:blipFill rotWithShape="1">
              <a:blip r:embed="rId3"/>
              <a:srcRect l="14580" t="14563" r="14027" b="58859"/>
              <a:stretch/>
            </p:blipFill>
            <p:spPr>
              <a:xfrm>
                <a:off x="175843" y="863935"/>
                <a:ext cx="8960470" cy="1875447"/>
              </a:xfrm>
              <a:prstGeom prst="rect">
                <a:avLst/>
              </a:prstGeom>
            </p:spPr>
          </p:pic>
        </p:grpSp>
        <p:sp>
          <p:nvSpPr>
            <p:cNvPr id="21" name="מלבן 20"/>
            <p:cNvSpPr/>
            <p:nvPr/>
          </p:nvSpPr>
          <p:spPr>
            <a:xfrm>
              <a:off x="3492500" y="6597352"/>
              <a:ext cx="792163" cy="144016"/>
            </a:xfrm>
            <a:prstGeom prst="rect">
              <a:avLst/>
            </a:prstGeom>
            <a:solidFill>
              <a:srgbClr val="F5F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5843" y="1140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דיווחים מקוונים 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49637" y="635151"/>
            <a:ext cx="8928992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בתאריך </a:t>
            </a:r>
            <a:r>
              <a:rPr lang="he-IL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11.7.2017 ועדת הכספים אישרה את התקנות בהתאם לסעיף </a:t>
            </a:r>
            <a:r>
              <a:rPr lang="he-I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76א </a:t>
            </a:r>
            <a:r>
              <a:rPr lang="he-IL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לחוק מיסוי מקרקעין </a:t>
            </a:r>
            <a:endParaRPr lang="he-IL" sz="28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pPr algn="ctr">
              <a:defRPr/>
            </a:pPr>
            <a:r>
              <a:rPr lang="he-I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שקבעו את חובת הגשת </a:t>
            </a:r>
            <a:r>
              <a:rPr lang="he-IL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ההצהרה </a:t>
            </a:r>
            <a:r>
              <a:rPr lang="he-I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באופן מקוון</a:t>
            </a:r>
            <a:endParaRPr lang="he-IL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9" name="כותרת 2" hidden="1" title="דיווחים מקוונים "/>
          <p:cNvSpPr txBox="1">
            <a:spLocks/>
          </p:cNvSpPr>
          <p:nvPr/>
        </p:nvSpPr>
        <p:spPr>
          <a:xfrm>
            <a:off x="611560" y="-2738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he-IL" sz="48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72866" y="4271462"/>
            <a:ext cx="48752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e-IL" altLang="he-IL" sz="1800" b="1" dirty="0" smtClean="0"/>
              <a:t>הגשת </a:t>
            </a:r>
            <a:r>
              <a:rPr lang="he-IL" altLang="he-IL" sz="1800" b="1" dirty="0"/>
              <a:t>הצהרות </a:t>
            </a:r>
            <a:endParaRPr lang="he-IL" altLang="he-IL" sz="1800" b="1" dirty="0" smtClean="0"/>
          </a:p>
          <a:p>
            <a:pPr algn="ctr">
              <a:spcBef>
                <a:spcPct val="0"/>
              </a:spcBef>
              <a:buNone/>
            </a:pPr>
            <a:r>
              <a:rPr lang="he-IL" altLang="he-IL" sz="1800" b="1" dirty="0" smtClean="0"/>
              <a:t>תיקוני </a:t>
            </a:r>
            <a:r>
              <a:rPr lang="he-IL" altLang="he-IL" sz="1800" b="1" dirty="0"/>
              <a:t>שומה והשגות </a:t>
            </a:r>
            <a:endParaRPr lang="he-IL" altLang="he-IL" sz="1800" b="1" dirty="0" smtClean="0"/>
          </a:p>
          <a:p>
            <a:pPr algn="ctr">
              <a:spcBef>
                <a:spcPct val="0"/>
              </a:spcBef>
              <a:buNone/>
            </a:pPr>
            <a:r>
              <a:rPr lang="he-IL" altLang="he-IL" sz="1800" b="1" dirty="0" smtClean="0"/>
              <a:t>באופן מקוון</a:t>
            </a:r>
            <a:endParaRPr lang="he-IL" altLang="he-IL" sz="1800" b="1" dirty="0"/>
          </a:p>
        </p:txBody>
      </p:sp>
      <p:cxnSp>
        <p:nvCxnSpPr>
          <p:cNvPr id="11" name="מחבר חץ ישר 10" descr="יש לבחור רשימות ולבחור את האופציה האצויה רשימת שומות/ רשימת מסמכים "/>
          <p:cNvCxnSpPr/>
          <p:nvPr/>
        </p:nvCxnSpPr>
        <p:spPr>
          <a:xfrm flipV="1">
            <a:off x="3492500" y="3716338"/>
            <a:ext cx="574675" cy="43815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 title="אליפסה "/>
          <p:cNvSpPr/>
          <p:nvPr/>
        </p:nvSpPr>
        <p:spPr>
          <a:xfrm>
            <a:off x="4067175" y="2693301"/>
            <a:ext cx="1330325" cy="146118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6019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695404" y="-345281"/>
            <a:ext cx="7772400" cy="1470025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דיווחים מקוונים </a:t>
            </a:r>
            <a:endParaRPr lang="he-IL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0386" y="764704"/>
            <a:ext cx="9144000" cy="489364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+mn-lt"/>
              <a:cs typeface="+mn-cs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החל מתאריך </a:t>
            </a: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1.12.2017 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הצהרות ומסמכים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5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+mn-lt"/>
              <a:cs typeface="+mn-cs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u="sng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חייבים להיות מוגשים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u="sng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באופן מקוון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96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552170" y="-99392"/>
            <a:ext cx="7772400" cy="1470025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Guttman Keren"/>
              </a:rPr>
              <a:t>מרכיבי הצהרה </a:t>
            </a:r>
            <a:r>
              <a:rPr lang="he-I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Guttman Keren"/>
              </a:rPr>
              <a:t>מקוונת</a:t>
            </a:r>
            <a:endParaRPr lang="he-IL" sz="8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33350" y="105251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להצהרה המקוונת 3 שלבים:</a:t>
            </a:r>
            <a:endParaRPr lang="he-IL" altLang="he-IL" sz="1600" dirty="0"/>
          </a:p>
        </p:txBody>
      </p:sp>
      <p:sp>
        <p:nvSpPr>
          <p:cNvPr id="3" name="מלבן 2"/>
          <p:cNvSpPr/>
          <p:nvPr/>
        </p:nvSpPr>
        <p:spPr>
          <a:xfrm>
            <a:off x="107504" y="1916832"/>
            <a:ext cx="8902866" cy="44012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742950" indent="-742950" rtl="1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he-IL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מילוי </a:t>
            </a:r>
            <a:r>
              <a:rPr lang="he-IL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ממוכן של טופס ההצהרה ושליחתו באופן מקוון במערכת </a:t>
            </a:r>
            <a:r>
              <a:rPr lang="he-IL" sz="4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שבח.נט</a:t>
            </a:r>
            <a:endParaRPr lang="he-IL" sz="40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742950" indent="-742950" rtl="1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he-IL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החתמת </a:t>
            </a:r>
            <a:r>
              <a:rPr lang="he-IL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הצדדים לעסקה על טופס </a:t>
            </a:r>
            <a:r>
              <a:rPr lang="he-IL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חתימות </a:t>
            </a:r>
            <a:r>
              <a:rPr lang="he-IL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מקוצר, </a:t>
            </a: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he-IL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סריקתו </a:t>
            </a:r>
            <a:r>
              <a:rPr lang="he-IL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ושליחתו באופן </a:t>
            </a:r>
            <a:r>
              <a:rPr lang="he-IL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מקוון</a:t>
            </a:r>
            <a:endParaRPr lang="he-IL" sz="40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742950" indent="-742950" rtl="1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he-IL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סריקת </a:t>
            </a:r>
            <a:r>
              <a:rPr lang="he-IL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מסמכים נלווים ושליחתם באופן מקוון</a:t>
            </a:r>
          </a:p>
        </p:txBody>
      </p:sp>
    </p:spTree>
    <p:extLst>
      <p:ext uri="{BB962C8B-B14F-4D97-AF65-F5344CB8AC3E}">
        <p14:creationId xmlns:p14="http://schemas.microsoft.com/office/powerpoint/2010/main" val="14301143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789432" y="116632"/>
            <a:ext cx="7772400" cy="936104"/>
          </a:xfrm>
        </p:spPr>
        <p:txBody>
          <a:bodyPr>
            <a:normAutofit/>
          </a:bodyPr>
          <a:lstStyle/>
          <a:p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סוגי </a:t>
            </a: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ההצהרות</a:t>
            </a:r>
            <a:endParaRPr lang="he-IL" sz="4800" dirty="0">
              <a:effectLst/>
            </a:endParaRPr>
          </a:p>
        </p:txBody>
      </p:sp>
      <p:cxnSp>
        <p:nvCxnSpPr>
          <p:cNvPr id="4" name="מחבר חץ ישר 3" title="חץ הוראה -טופס 7000"/>
          <p:cNvCxnSpPr/>
          <p:nvPr/>
        </p:nvCxnSpPr>
        <p:spPr>
          <a:xfrm>
            <a:off x="5868144" y="1052736"/>
            <a:ext cx="1440160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7"/>
          <p:cNvSpPr/>
          <p:nvPr/>
        </p:nvSpPr>
        <p:spPr>
          <a:xfrm>
            <a:off x="6695079" y="2636912"/>
            <a:ext cx="1837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all" spc="0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טופס 7000</a:t>
            </a:r>
            <a:endParaRPr lang="he-IL" sz="2800" b="1" cap="all" spc="0" dirty="0">
              <a:ln w="9000" cmpd="sng">
                <a:solidFill>
                  <a:schemeClr val="accent2"/>
                </a:solidFill>
                <a:prstDash val="solid"/>
              </a:ln>
              <a:solidFill>
                <a:srgbClr val="FF66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0212" y="3140968"/>
            <a:ext cx="234026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הצהרה על מכירת דירת מגורים מזכה </a:t>
            </a:r>
          </a:p>
          <a:p>
            <a:pPr algn="ctr"/>
            <a:r>
              <a:rPr lang="he-IL" sz="2000" b="1" dirty="0" smtClean="0"/>
              <a:t>ומבוקש בגינה פטור ממס שבח</a:t>
            </a:r>
            <a:endParaRPr lang="he-IL" sz="2000" b="1" dirty="0"/>
          </a:p>
        </p:txBody>
      </p:sp>
      <p:sp>
        <p:nvSpPr>
          <p:cNvPr id="18" name="מסגרת משופעת 17">
            <a:hlinkClick r:id="rId2" action="ppaction://hlinksldjump"/>
          </p:cNvPr>
          <p:cNvSpPr/>
          <p:nvPr/>
        </p:nvSpPr>
        <p:spPr>
          <a:xfrm>
            <a:off x="6804248" y="4869160"/>
            <a:ext cx="1728192" cy="1008112"/>
          </a:xfrm>
          <a:prstGeom prst="bevel">
            <a:avLst/>
          </a:prstGeom>
          <a:solidFill>
            <a:srgbClr val="FF66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hlinkClick r:id="rId2" action="ppaction://hlinksldjump"/>
              </a:rPr>
              <a:t>להסבר לחץ</a:t>
            </a:r>
            <a:endParaRPr lang="he-IL" dirty="0"/>
          </a:p>
        </p:txBody>
      </p:sp>
      <p:cxnSp>
        <p:nvCxnSpPr>
          <p:cNvPr id="6" name="מחבר חץ ישר 5" title="חץ הוראה -טופס 7000ב "/>
          <p:cNvCxnSpPr/>
          <p:nvPr/>
        </p:nvCxnSpPr>
        <p:spPr>
          <a:xfrm>
            <a:off x="4665269" y="1052736"/>
            <a:ext cx="21261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3664455" y="2617748"/>
            <a:ext cx="2044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all" spc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טופס 7000ב</a:t>
            </a:r>
            <a:endParaRPr lang="he-IL" sz="2800" b="1" cap="all" spc="0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3140968"/>
            <a:ext cx="266429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הצהרה על מכירת זכות במקרקעין שהריווח ממנה נתון לשומת מס הכנסה ע"פ ס' 50 לחוק</a:t>
            </a:r>
          </a:p>
          <a:p>
            <a:pPr algn="ctr"/>
            <a:r>
              <a:rPr lang="he-IL" sz="2000" b="1" dirty="0" smtClean="0"/>
              <a:t>(מכירה ע"י קבלן)</a:t>
            </a:r>
            <a:endParaRPr lang="he-IL" sz="2000" b="1" dirty="0"/>
          </a:p>
        </p:txBody>
      </p:sp>
      <p:sp>
        <p:nvSpPr>
          <p:cNvPr id="19" name="מסגרת משופעת 18">
            <a:hlinkClick r:id="rId3" action="ppaction://hlinksldjump"/>
          </p:cNvPr>
          <p:cNvSpPr/>
          <p:nvPr/>
        </p:nvSpPr>
        <p:spPr>
          <a:xfrm>
            <a:off x="3822434" y="5021560"/>
            <a:ext cx="1728192" cy="1008112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hlinkClick r:id="rId3" action="ppaction://hlinksldjump"/>
              </a:rPr>
              <a:t>להסבר לחץ</a:t>
            </a:r>
            <a:endParaRPr lang="he-IL" dirty="0"/>
          </a:p>
        </p:txBody>
      </p:sp>
      <p:cxnSp>
        <p:nvCxnSpPr>
          <p:cNvPr id="5" name="מחבר חץ ישר 4" title="חץ הוראה -טופס 7002"/>
          <p:cNvCxnSpPr/>
          <p:nvPr/>
        </p:nvCxnSpPr>
        <p:spPr>
          <a:xfrm flipH="1">
            <a:off x="1979712" y="1052736"/>
            <a:ext cx="1440160" cy="15841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לבן 9"/>
          <p:cNvSpPr/>
          <p:nvPr/>
        </p:nvSpPr>
        <p:spPr>
          <a:xfrm>
            <a:off x="755576" y="2636912"/>
            <a:ext cx="18373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all" spc="0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טופס 7002</a:t>
            </a:r>
            <a:endParaRPr lang="he-IL" sz="2800" b="1" cap="all" spc="0" dirty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160132"/>
            <a:ext cx="266429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הצהרה על מכירת זכות במקרקעין שאינה דירת מגורים מזכה פטורה או מכירה מקבלן</a:t>
            </a:r>
            <a:endParaRPr lang="he-IL" sz="2000" b="1" dirty="0"/>
          </a:p>
        </p:txBody>
      </p:sp>
      <p:sp>
        <p:nvSpPr>
          <p:cNvPr id="20" name="מסגרת משופעת 19">
            <a:hlinkClick r:id="rId4" action="ppaction://hlinksldjump"/>
          </p:cNvPr>
          <p:cNvSpPr/>
          <p:nvPr/>
        </p:nvSpPr>
        <p:spPr>
          <a:xfrm>
            <a:off x="755576" y="4836079"/>
            <a:ext cx="1728192" cy="1008112"/>
          </a:xfrm>
          <a:prstGeom prst="bevel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hlinkClick r:id="rId4" action="ppaction://hlinksldjump"/>
              </a:rPr>
              <a:t>להסבר לחץ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047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 animBg="1"/>
      <p:bldP spid="9" grpId="0"/>
      <p:bldP spid="12" grpId="0"/>
      <p:bldP spid="19" grpId="0" animBg="1"/>
      <p:bldP spid="10" grpId="0"/>
      <p:bldP spid="13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קבוצה 44" title="עדכון טלפון וכתובת אי מייל של המייצג"/>
          <p:cNvGrpSpPr/>
          <p:nvPr/>
        </p:nvGrpSpPr>
        <p:grpSpPr>
          <a:xfrm>
            <a:off x="126206" y="872360"/>
            <a:ext cx="9017794" cy="6101946"/>
            <a:chOff x="126206" y="872360"/>
            <a:chExt cx="9017794" cy="6101946"/>
          </a:xfrm>
        </p:grpSpPr>
        <p:pic>
          <p:nvPicPr>
            <p:cNvPr id="47" name="תמונה 46" title="עמוד הפתיחה של מערכת שבח נט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06" y="872360"/>
              <a:ext cx="9017794" cy="6101946"/>
            </a:xfrm>
            <a:prstGeom prst="rect">
              <a:avLst/>
            </a:prstGeom>
          </p:spPr>
        </p:pic>
        <p:sp>
          <p:nvSpPr>
            <p:cNvPr id="48" name="מלבן 47"/>
            <p:cNvSpPr/>
            <p:nvPr/>
          </p:nvSpPr>
          <p:spPr>
            <a:xfrm>
              <a:off x="5868144" y="2983667"/>
              <a:ext cx="1368152" cy="1029320"/>
            </a:xfrm>
            <a:prstGeom prst="rect">
              <a:avLst/>
            </a:prstGeom>
            <a:solidFill>
              <a:srgbClr val="E1E8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מלבן 48"/>
            <p:cNvSpPr/>
            <p:nvPr/>
          </p:nvSpPr>
          <p:spPr>
            <a:xfrm>
              <a:off x="2893194" y="4780469"/>
              <a:ext cx="310654" cy="2032907"/>
            </a:xfrm>
            <a:prstGeom prst="rect">
              <a:avLst/>
            </a:prstGeom>
            <a:solidFill>
              <a:srgbClr val="F5F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מלבן 49"/>
            <p:cNvSpPr/>
            <p:nvPr/>
          </p:nvSpPr>
          <p:spPr>
            <a:xfrm>
              <a:off x="3530657" y="5389361"/>
              <a:ext cx="895003" cy="775943"/>
            </a:xfrm>
            <a:prstGeom prst="rect">
              <a:avLst/>
            </a:prstGeom>
            <a:solidFill>
              <a:srgbClr val="F5F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548854" y="-180193"/>
            <a:ext cx="7772400" cy="1470025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עדכון פרטים</a:t>
            </a:r>
            <a:endParaRPr lang="he-IL" sz="4800" dirty="0"/>
          </a:p>
        </p:txBody>
      </p:sp>
      <p:sp>
        <p:nvSpPr>
          <p:cNvPr id="32" name="אליפסה 31" descr="פרטי המייצג "/>
          <p:cNvSpPr/>
          <p:nvPr/>
        </p:nvSpPr>
        <p:spPr>
          <a:xfrm>
            <a:off x="4740542" y="3780956"/>
            <a:ext cx="911578" cy="46406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cxnSp>
        <p:nvCxnSpPr>
          <p:cNvPr id="33" name="מחבר חץ ישר 32" descr="חץ הוראה היכן לללחוץ על מנת לראות את פרטי המייצג " title="מחבר חץ ישר "/>
          <p:cNvCxnSpPr/>
          <p:nvPr/>
        </p:nvCxnSpPr>
        <p:spPr>
          <a:xfrm>
            <a:off x="4473575" y="2420938"/>
            <a:ext cx="525824" cy="136001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609850" y="2078038"/>
            <a:ext cx="3240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 smtClean="0"/>
              <a:t>לעדכון פרטים יש ללחוץ כאן</a:t>
            </a:r>
            <a:endParaRPr lang="he-IL" altLang="he-IL" sz="1800" b="1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6006" y="2980923"/>
            <a:ext cx="43085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 smtClean="0"/>
              <a:t>ניתן לעדכן מספר טלפון וכתובת מייל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 smtClean="0"/>
              <a:t>מומלץ לאשר קבלת דוא"ל כללי למייל שיתריע על הודעות חדשות המגיעות במערכת</a:t>
            </a:r>
            <a:endParaRPr lang="he-IL" altLang="he-IL" sz="1800" b="1" dirty="0"/>
          </a:p>
        </p:txBody>
      </p:sp>
      <p:grpSp>
        <p:nvGrpSpPr>
          <p:cNvPr id="42" name="קבוצה 41" title="פרטי המייצג"/>
          <p:cNvGrpSpPr/>
          <p:nvPr/>
        </p:nvGrpSpPr>
        <p:grpSpPr>
          <a:xfrm>
            <a:off x="4641246" y="2706078"/>
            <a:ext cx="4152475" cy="1584497"/>
            <a:chOff x="4706584" y="2507695"/>
            <a:chExt cx="4152475" cy="1584497"/>
          </a:xfrm>
        </p:grpSpPr>
        <p:pic>
          <p:nvPicPr>
            <p:cNvPr id="41" name="תמונה 40" title="פרטי המייצג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6584" y="2507695"/>
              <a:ext cx="4152475" cy="1584497"/>
            </a:xfrm>
            <a:prstGeom prst="rect">
              <a:avLst/>
            </a:prstGeom>
          </p:spPr>
        </p:pic>
        <p:sp>
          <p:nvSpPr>
            <p:cNvPr id="44" name="מלבן מעוגל 43"/>
            <p:cNvSpPr/>
            <p:nvPr/>
          </p:nvSpPr>
          <p:spPr>
            <a:xfrm>
              <a:off x="6315521" y="2836891"/>
              <a:ext cx="848767" cy="391205"/>
            </a:xfrm>
            <a:prstGeom prst="roundRect">
              <a:avLst/>
            </a:prstGeom>
            <a:solidFill>
              <a:srgbClr val="E1E8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0634814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בחירת סוג ההצהר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65673"/>
            <a:ext cx="9073008" cy="5391746"/>
          </a:xfrm>
          <a:prstGeom prst="rect">
            <a:avLst/>
          </a:prstGeom>
        </p:spPr>
      </p:pic>
      <p:sp>
        <p:nvSpPr>
          <p:cNvPr id="4" name="מלבן מעוגל 3" descr="מכירת/ רכישת דירת מגורים מזכה פטורה (טופס 7000)" title="בחירת סוג ההצהרה "/>
          <p:cNvSpPr/>
          <p:nvPr/>
        </p:nvSpPr>
        <p:spPr>
          <a:xfrm>
            <a:off x="1295636" y="2492895"/>
            <a:ext cx="6552728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חץ מעוקל שמאלה 11" title="חוץ הכוונה "/>
          <p:cNvSpPr/>
          <p:nvPr/>
        </p:nvSpPr>
        <p:spPr>
          <a:xfrm flipV="1">
            <a:off x="7848364" y="2636911"/>
            <a:ext cx="900100" cy="3528392"/>
          </a:xfrm>
          <a:prstGeom prst="curvedLeftArrow">
            <a:avLst>
              <a:gd name="adj1" fmla="val 20109"/>
              <a:gd name="adj2" fmla="val 50000"/>
              <a:gd name="adj3" fmla="val 25000"/>
            </a:avLst>
          </a:prstGeom>
          <a:solidFill>
            <a:srgbClr val="FF66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3893" y="5352943"/>
            <a:ext cx="626469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בכדי למלא את ההצהרה בצורה מקוונת</a:t>
            </a:r>
          </a:p>
          <a:p>
            <a:r>
              <a:rPr lang="he-IL" b="1" dirty="0" smtClean="0"/>
              <a:t>יש לבחור בטופס ההצהרה הנכון</a:t>
            </a:r>
          </a:p>
          <a:p>
            <a:r>
              <a:rPr lang="he-IL" dirty="0" smtClean="0">
                <a:ln>
                  <a:solidFill>
                    <a:schemeClr val="accent2"/>
                  </a:solidFill>
                </a:ln>
                <a:solidFill>
                  <a:srgbClr val="FF6699"/>
                </a:solidFill>
              </a:rPr>
              <a:t>באם מדובר על מכירת דירת מגורים מזכה שהמוכר מבקש בגינה פטור יש לבחור את טופס </a:t>
            </a:r>
            <a:r>
              <a:rPr lang="he-IL" dirty="0" smtClean="0">
                <a:ln>
                  <a:solidFill>
                    <a:schemeClr val="accent2"/>
                  </a:solidFill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7000</a:t>
            </a:r>
          </a:p>
          <a:p>
            <a:r>
              <a:rPr lang="he-IL" b="1" dirty="0" smtClean="0"/>
              <a:t>יש לסמן בשם מי מוגשת ההצהרה: המוכר / הרוכש / שניהם יחד</a:t>
            </a:r>
            <a:endParaRPr lang="he-IL" b="1" dirty="0"/>
          </a:p>
        </p:txBody>
      </p: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בחירת סוג הצהרה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899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title="פרטים אישיי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692696"/>
            <a:ext cx="9057138" cy="7173353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8277" y="4797152"/>
            <a:ext cx="2952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במקום שמופיע סימן שאלה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ניתן ללחוץ ולקבל מידע מפורט על הדרישות למילוי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3600" b="1" dirty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?</a:t>
            </a:r>
          </a:p>
        </p:txBody>
      </p:sp>
      <p:cxnSp>
        <p:nvCxnSpPr>
          <p:cNvPr id="8" name="מחבר חץ ישר 7" descr="במקום שמופיע סימן שאלה ניתן ללחוץ ולקבל מידע מפורט על דרישות למילוי "/>
          <p:cNvCxnSpPr/>
          <p:nvPr/>
        </p:nvCxnSpPr>
        <p:spPr>
          <a:xfrm flipV="1">
            <a:off x="3311027" y="5076514"/>
            <a:ext cx="4248150" cy="57626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680793" y="-221079"/>
            <a:ext cx="7772400" cy="1124744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  <a:t>טופס </a:t>
            </a:r>
            <a:r>
              <a:rPr lang="he-IL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  <a:t>7000</a:t>
            </a:r>
            <a:endParaRPr lang="he-IL" sz="4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504" y="356029"/>
            <a:ext cx="3024188" cy="2000250"/>
          </a:xfrm>
          <a:prstGeom prst="rect">
            <a:avLst/>
          </a:prstGeom>
          <a:solidFill>
            <a:srgbClr val="DCE6F2">
              <a:alpha val="69804"/>
            </a:srgbClr>
          </a:solidFill>
          <a:ln>
            <a:noFill/>
          </a:ln>
          <a:effectLst>
            <a:softEdge rad="127000"/>
          </a:effectLst>
          <a:extLst/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קיימת חובת מילוי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בכל מקום המסומן בכוכבית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לא ניתן להגיש את ההצהרה ללא מילוי כל שדות החובה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4400" b="1" dirty="0">
                <a:solidFill>
                  <a:srgbClr val="FF0000"/>
                </a:solidFill>
              </a:rPr>
              <a:t>*</a:t>
            </a:r>
            <a:r>
              <a:rPr lang="he-IL" altLang="he-IL" sz="2000" b="1" dirty="0"/>
              <a:t> </a:t>
            </a:r>
          </a:p>
        </p:txBody>
      </p:sp>
      <p:pic>
        <p:nvPicPr>
          <p:cNvPr id="2" name="תמונה 1" title="פרטים אישיים"/>
          <p:cNvPicPr>
            <a:picLocks noChangeAspect="1"/>
          </p:cNvPicPr>
          <p:nvPr/>
        </p:nvPicPr>
        <p:blipFill rotWithShape="1">
          <a:blip r:embed="rId3"/>
          <a:srcRect l="3512" t="36219" r="25095" b="39172"/>
          <a:stretch/>
        </p:blipFill>
        <p:spPr>
          <a:xfrm>
            <a:off x="35496" y="3501008"/>
            <a:ext cx="7668345" cy="14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706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פרטי הנכ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" y="1400175"/>
            <a:ext cx="9315450" cy="4057650"/>
          </a:xfrm>
          <a:prstGeom prst="rect">
            <a:avLst/>
          </a:prstGeom>
        </p:spPr>
      </p:pic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680793" y="19258"/>
            <a:ext cx="7772400" cy="1124744"/>
          </a:xfrm>
          <a:extLst/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  <a:t>טופס </a:t>
            </a:r>
            <a:r>
              <a:rPr lang="he-IL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  <a:t>7000</a:t>
            </a:r>
            <a:br>
              <a:rPr lang="he-IL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</a:br>
            <a:r>
              <a:rPr lang="he-IL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</a:rPr>
              <a:t>פרטים אישיים</a:t>
            </a:r>
            <a:endParaRPr lang="he-IL" sz="4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85725" y="4005064"/>
            <a:ext cx="3024188" cy="2369880"/>
          </a:xfrm>
          <a:prstGeom prst="rect">
            <a:avLst/>
          </a:prstGeom>
          <a:solidFill>
            <a:srgbClr val="DCE6F2">
              <a:alpha val="50196"/>
            </a:srgbClr>
          </a:solidFill>
          <a:ln>
            <a:noFill/>
          </a:ln>
          <a:effectLst>
            <a:softEdge rad="127000"/>
          </a:effectLst>
          <a:extLst/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e-IL" altLang="he-IL" sz="2000" b="1" dirty="0"/>
              <a:t>כבר בשלב זה </a:t>
            </a:r>
            <a:endParaRPr lang="he-IL" altLang="he-IL" sz="2000" b="1" dirty="0" smtClean="0"/>
          </a:p>
          <a:p>
            <a:pPr algn="ctr">
              <a:spcBef>
                <a:spcPct val="0"/>
              </a:spcBef>
              <a:buNone/>
            </a:pPr>
            <a:r>
              <a:rPr lang="he-IL" altLang="he-IL" sz="2000" b="1" dirty="0" smtClean="0"/>
              <a:t>המערכת תיידע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 smtClean="0"/>
              <a:t>באיזה משרד תפתח השומה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000" b="1" dirty="0" smtClean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000" b="1" dirty="0" smtClean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יש לשים לב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שהגוש הוקלד נכון</a:t>
            </a:r>
          </a:p>
        </p:txBody>
      </p:sp>
      <p:cxnSp>
        <p:nvCxnSpPr>
          <p:cNvPr id="8" name="מחבר חץ ישר 7" descr="במקום שמופיע סימן שאלה ניתן ללחוץ ולקבל מידע מפורט על דרישות למילוי "/>
          <p:cNvCxnSpPr/>
          <p:nvPr/>
        </p:nvCxnSpPr>
        <p:spPr>
          <a:xfrm>
            <a:off x="2838962" y="4725144"/>
            <a:ext cx="3456062" cy="831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118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6030" y="626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  <a:t>טופס 7000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-133630" y="62647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ניתן להוסיף מספר מוכרים ו/או קונים במידת הצורך</a:t>
            </a:r>
          </a:p>
          <a:p>
            <a:pPr algn="ctr"/>
            <a:endParaRPr lang="he-IL" sz="1600" dirty="0"/>
          </a:p>
        </p:txBody>
      </p:sp>
      <p:pic>
        <p:nvPicPr>
          <p:cNvPr id="2050" name="תמונה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11046" r="3198" b="8140"/>
          <a:stretch/>
        </p:blipFill>
        <p:spPr bwMode="auto">
          <a:xfrm>
            <a:off x="107504" y="952090"/>
            <a:ext cx="8966653" cy="571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מחבר חץ ישר 3" title="חץ הכוונה "/>
          <p:cNvCxnSpPr/>
          <p:nvPr/>
        </p:nvCxnSpPr>
        <p:spPr>
          <a:xfrm>
            <a:off x="5652120" y="3356992"/>
            <a:ext cx="1325397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5" title="חץ הכוונה "/>
          <p:cNvCxnSpPr/>
          <p:nvPr/>
        </p:nvCxnSpPr>
        <p:spPr>
          <a:xfrm>
            <a:off x="5766883" y="6237312"/>
            <a:ext cx="1325397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6"/>
          <p:cNvSpPr txBox="1">
            <a:spLocks/>
          </p:cNvSpPr>
          <p:nvPr/>
        </p:nvSpPr>
        <p:spPr>
          <a:xfrm>
            <a:off x="539552" y="33398"/>
            <a:ext cx="7772400" cy="108012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  <a:effectLst/>
              </a:rPr>
              <a:t>טופס 7000</a:t>
            </a:r>
          </a:p>
          <a:p>
            <a:r>
              <a:rPr lang="he-IL" sz="4800" b="1" dirty="0"/>
              <a:t>בבחירת מוכר/ רוכש נוסף</a:t>
            </a:r>
          </a:p>
          <a:p>
            <a:r>
              <a:rPr lang="he-IL" sz="4800" b="1" dirty="0"/>
              <a:t>יפתח חלון למילוי הפרטים המזהים</a:t>
            </a:r>
          </a:p>
          <a:p>
            <a:endParaRPr lang="he-IL" sz="4800" dirty="0">
              <a:effectLst/>
            </a:endParaRPr>
          </a:p>
        </p:txBody>
      </p:sp>
      <p:pic>
        <p:nvPicPr>
          <p:cNvPr id="3" name="תמונה 2" title="טופס 7000"/>
          <p:cNvPicPr>
            <a:picLocks noChangeAspect="1"/>
          </p:cNvPicPr>
          <p:nvPr/>
        </p:nvPicPr>
        <p:blipFill rotWithShape="1">
          <a:blip r:embed="rId2"/>
          <a:srcRect b="7228"/>
          <a:stretch/>
        </p:blipFill>
        <p:spPr>
          <a:xfrm>
            <a:off x="132299" y="1268045"/>
            <a:ext cx="8952296" cy="5545331"/>
          </a:xfrm>
          <a:prstGeom prst="rect">
            <a:avLst/>
          </a:prstGeom>
        </p:spPr>
      </p:pic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>
          <a:xfrm>
            <a:off x="395536" y="9604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/>
              <a:t>טופס </a:t>
            </a:r>
            <a:r>
              <a:rPr lang="he-IL" dirty="0" smtClean="0"/>
              <a:t>7000</a:t>
            </a:r>
            <a:br>
              <a:rPr lang="he-IL" dirty="0" smtClean="0"/>
            </a:br>
            <a:r>
              <a:rPr lang="he-IL" b="1" dirty="0"/>
              <a:t>בבחירת מוכר/ רוכש נוסף</a:t>
            </a:r>
            <a:br>
              <a:rPr lang="he-IL" b="1" dirty="0"/>
            </a:br>
            <a:r>
              <a:rPr lang="he-IL" b="1" dirty="0"/>
              <a:t>יפתח חלון למילוי הפרטים המזהים</a:t>
            </a:r>
            <a:br>
              <a:rPr lang="he-IL" b="1" dirty="0"/>
            </a:br>
            <a:endParaRPr lang="he-IL" dirty="0"/>
          </a:p>
        </p:txBody>
      </p:sp>
      <p:sp>
        <p:nvSpPr>
          <p:cNvPr id="6" name="מלבן מעוגל 5" title="מלבן מעוגל "/>
          <p:cNvSpPr/>
          <p:nvPr/>
        </p:nvSpPr>
        <p:spPr>
          <a:xfrm>
            <a:off x="251520" y="4149080"/>
            <a:ext cx="8712967" cy="266429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4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6"/>
          <p:cNvSpPr txBox="1">
            <a:spLocks/>
          </p:cNvSpPr>
          <p:nvPr/>
        </p:nvSpPr>
        <p:spPr>
          <a:xfrm>
            <a:off x="680793" y="-44543"/>
            <a:ext cx="7772400" cy="11247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  <a:effectLst/>
              </a:rPr>
              <a:t>טופס 7000</a:t>
            </a:r>
            <a:endParaRPr lang="he-IL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007" y="639849"/>
            <a:ext cx="914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עריכת שומה לבני זוג</a:t>
            </a:r>
          </a:p>
          <a:p>
            <a:pPr algn="ctr"/>
            <a:r>
              <a:rPr lang="he-IL" b="1" dirty="0" smtClean="0"/>
              <a:t>יש לבחור האם ההצהרה מוגשת יחד או לחוד ע"י בני הזוג</a:t>
            </a:r>
          </a:p>
          <a:p>
            <a:pPr algn="ctr"/>
            <a:endParaRPr lang="he-IL" dirty="0"/>
          </a:p>
        </p:txBody>
      </p: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>
          <a:xfrm>
            <a:off x="367765" y="17112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טופס 7000</a:t>
            </a:r>
            <a:br>
              <a:rPr lang="he-IL" dirty="0" smtClean="0"/>
            </a:br>
            <a:r>
              <a:rPr lang="he-IL" b="1" dirty="0"/>
              <a:t>עריכת שומה לבני זוג</a:t>
            </a:r>
            <a:br>
              <a:rPr lang="he-IL" b="1" dirty="0"/>
            </a:br>
            <a:r>
              <a:rPr lang="he-IL" b="1" dirty="0"/>
              <a:t>יש לבחור האם ההצהרה מוגשת יחד או לחוד ע"י בני הזוג</a:t>
            </a:r>
            <a:br>
              <a:rPr lang="he-IL" b="1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grpSp>
        <p:nvGrpSpPr>
          <p:cNvPr id="4" name="קבוצה 3" title="פרטי המוכרים"/>
          <p:cNvGrpSpPr/>
          <p:nvPr/>
        </p:nvGrpSpPr>
        <p:grpSpPr>
          <a:xfrm>
            <a:off x="319924" y="1988840"/>
            <a:ext cx="8787720" cy="4521144"/>
            <a:chOff x="319924" y="1988840"/>
            <a:chExt cx="8787720" cy="4521144"/>
          </a:xfrm>
        </p:grpSpPr>
        <p:pic>
          <p:nvPicPr>
            <p:cNvPr id="4098" name="תמונה 2" descr="image00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" t="16570" r="3634" b="18895"/>
            <a:stretch/>
          </p:blipFill>
          <p:spPr bwMode="auto">
            <a:xfrm>
              <a:off x="319924" y="1988840"/>
              <a:ext cx="8787720" cy="452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מלבן 2"/>
            <p:cNvSpPr/>
            <p:nvPr/>
          </p:nvSpPr>
          <p:spPr>
            <a:xfrm>
              <a:off x="7452320" y="2348880"/>
              <a:ext cx="57606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 6"/>
            <p:cNvSpPr/>
            <p:nvPr/>
          </p:nvSpPr>
          <p:spPr>
            <a:xfrm>
              <a:off x="6516216" y="2348880"/>
              <a:ext cx="432048" cy="2160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/>
            <p:cNvSpPr/>
            <p:nvPr/>
          </p:nvSpPr>
          <p:spPr>
            <a:xfrm>
              <a:off x="6732240" y="2996952"/>
              <a:ext cx="129614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8"/>
            <p:cNvSpPr/>
            <p:nvPr/>
          </p:nvSpPr>
          <p:spPr>
            <a:xfrm>
              <a:off x="4867262" y="2992903"/>
              <a:ext cx="129614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לבן 9"/>
            <p:cNvSpPr/>
            <p:nvPr/>
          </p:nvSpPr>
          <p:spPr>
            <a:xfrm>
              <a:off x="6660232" y="3861048"/>
              <a:ext cx="79208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/>
          </p:nvSpPr>
          <p:spPr>
            <a:xfrm>
              <a:off x="4427984" y="3861048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3" name="מחבר חץ ישר 12" title="חץ הכוונה "/>
          <p:cNvCxnSpPr/>
          <p:nvPr/>
        </p:nvCxnSpPr>
        <p:spPr>
          <a:xfrm>
            <a:off x="5868144" y="3356992"/>
            <a:ext cx="15984" cy="72008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 title="חץ הכוונה "/>
          <p:cNvCxnSpPr/>
          <p:nvPr/>
        </p:nvCxnSpPr>
        <p:spPr>
          <a:xfrm flipH="1">
            <a:off x="8172400" y="4581128"/>
            <a:ext cx="792088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מלבן מעוגל 18" title="פרטי המוכרים"/>
          <p:cNvSpPr/>
          <p:nvPr/>
        </p:nvSpPr>
        <p:spPr>
          <a:xfrm>
            <a:off x="680793" y="2992903"/>
            <a:ext cx="3617635" cy="1084169"/>
          </a:xfrm>
          <a:prstGeom prst="roundRect">
            <a:avLst/>
          </a:prstGeom>
          <a:solidFill>
            <a:srgbClr val="FFFB1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54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פרטי הזכות הנמכרת"/>
          <p:cNvPicPr>
            <a:picLocks noChangeAspect="1"/>
          </p:cNvPicPr>
          <p:nvPr/>
        </p:nvPicPr>
        <p:blipFill rotWithShape="1">
          <a:blip r:embed="rId2"/>
          <a:srcRect b="15573"/>
          <a:stretch/>
        </p:blipFill>
        <p:spPr>
          <a:xfrm>
            <a:off x="107504" y="962292"/>
            <a:ext cx="8988425" cy="5851084"/>
          </a:xfrm>
          <a:prstGeom prst="rect">
            <a:avLst/>
          </a:prstGeom>
        </p:spPr>
      </p:pic>
      <p:sp>
        <p:nvSpPr>
          <p:cNvPr id="10" name="כותרת 6"/>
          <p:cNvSpPr txBox="1">
            <a:spLocks/>
          </p:cNvSpPr>
          <p:nvPr/>
        </p:nvSpPr>
        <p:spPr>
          <a:xfrm>
            <a:off x="680793" y="-221079"/>
            <a:ext cx="7772400" cy="1124744"/>
          </a:xfrm>
          <a:prstGeom prst="rect">
            <a:avLst/>
          </a:prstGeom>
        </p:spPr>
        <p:txBody>
          <a:bodyPr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e-IL" sz="4800" b="1" cap="all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  <a:t>טופס 7000</a:t>
            </a:r>
            <a:endParaRPr lang="he-IL" sz="4800" dirty="0"/>
          </a:p>
        </p:txBody>
      </p:sp>
      <p:sp>
        <p:nvSpPr>
          <p:cNvPr id="8" name="TextBox 7" descr="מערכת ההצהרה המקוונת מייצרת באופן אוטומטי מספר קשר לטובת המייצג "/>
          <p:cNvSpPr txBox="1"/>
          <p:nvPr/>
        </p:nvSpPr>
        <p:spPr>
          <a:xfrm>
            <a:off x="49560" y="2468104"/>
            <a:ext cx="2663825" cy="13223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latin typeface="+mn-lt"/>
                <a:cs typeface="+mn-cs"/>
              </a:rPr>
              <a:t>מערכת ההצהרה המקוונת מייצרת באופן אוטומטי </a:t>
            </a:r>
            <a:r>
              <a:rPr lang="he-IL" sz="20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מספר קשר </a:t>
            </a:r>
            <a:r>
              <a:rPr lang="he-IL" sz="2000" b="1" dirty="0">
                <a:latin typeface="+mn-lt"/>
                <a:cs typeface="+mn-cs"/>
              </a:rPr>
              <a:t>לטובת המייצג</a:t>
            </a:r>
          </a:p>
        </p:txBody>
      </p:sp>
      <p:cxnSp>
        <p:nvCxnSpPr>
          <p:cNvPr id="6" name="מחבר חץ ישר 5" title="מחבר חץ ישר "/>
          <p:cNvCxnSpPr/>
          <p:nvPr/>
        </p:nvCxnSpPr>
        <p:spPr>
          <a:xfrm flipV="1">
            <a:off x="2339752" y="3129298"/>
            <a:ext cx="903287" cy="44132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אליפסה 3" descr="מספר קשר 150003579"/>
          <p:cNvSpPr/>
          <p:nvPr/>
        </p:nvSpPr>
        <p:spPr>
          <a:xfrm>
            <a:off x="3095972" y="2787985"/>
            <a:ext cx="971971" cy="36036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2147" y="5190418"/>
            <a:ext cx="2663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המערכת תשמור מידע במעבר ממסך למסך באופן אוטומטי לצורך עדכון ההצהרה</a:t>
            </a:r>
          </a:p>
        </p:txBody>
      </p:sp>
      <p:sp>
        <p:nvSpPr>
          <p:cNvPr id="39944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dirty="0" smtClean="0"/>
              <a:t>טופס 7000 שמירת טיוטה</a:t>
            </a:r>
          </a:p>
        </p:txBody>
      </p:sp>
      <p:cxnSp>
        <p:nvCxnSpPr>
          <p:cNvPr id="11" name="מחבר חץ ישר 10" title="מחבר חץ ישר "/>
          <p:cNvCxnSpPr/>
          <p:nvPr/>
        </p:nvCxnSpPr>
        <p:spPr>
          <a:xfrm flipV="1">
            <a:off x="2093936" y="3138030"/>
            <a:ext cx="3028950" cy="198755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303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פרטי העסק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6242"/>
            <a:ext cx="8622341" cy="5838658"/>
          </a:xfrm>
          <a:prstGeom prst="rect">
            <a:avLst/>
          </a:prstGeom>
        </p:spPr>
      </p:pic>
      <p:sp>
        <p:nvSpPr>
          <p:cNvPr id="6" name="כותרת 6"/>
          <p:cNvSpPr txBox="1">
            <a:spLocks/>
          </p:cNvSpPr>
          <p:nvPr/>
        </p:nvSpPr>
        <p:spPr>
          <a:xfrm>
            <a:off x="680793" y="-221079"/>
            <a:ext cx="7772400" cy="112474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b="1" cap="all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  <a:effectLst/>
              </a:rPr>
              <a:t>טופס 7000</a:t>
            </a:r>
            <a:endParaRPr lang="he-IL" sz="4800" dirty="0">
              <a:effectLst/>
            </a:endParaRPr>
          </a:p>
        </p:txBody>
      </p: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טופס 7000 </a:t>
            </a:r>
            <a:r>
              <a:rPr lang="he-IL" dirty="0" smtClean="0"/>
              <a:t>– פרטי העסקה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76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6"/>
          <p:cNvSpPr txBox="1">
            <a:spLocks/>
          </p:cNvSpPr>
          <p:nvPr/>
        </p:nvSpPr>
        <p:spPr>
          <a:xfrm>
            <a:off x="680793" y="-221079"/>
            <a:ext cx="7772400" cy="1124744"/>
          </a:xfrm>
          <a:prstGeom prst="rect">
            <a:avLst/>
          </a:prstGeom>
        </p:spPr>
        <p:txBody>
          <a:bodyPr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e-IL" sz="4800" b="1" cap="all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  <a:t>טופס 7000</a:t>
            </a:r>
            <a:endParaRPr lang="he-IL" sz="4800" dirty="0"/>
          </a:p>
        </p:txBody>
      </p:sp>
      <p:grpSp>
        <p:nvGrpSpPr>
          <p:cNvPr id="5" name="קבוצה 4" title="טופס 7000"/>
          <p:cNvGrpSpPr>
            <a:grpSpLocks/>
          </p:cNvGrpSpPr>
          <p:nvPr/>
        </p:nvGrpSpPr>
        <p:grpSpPr bwMode="auto">
          <a:xfrm>
            <a:off x="117475" y="798513"/>
            <a:ext cx="8991600" cy="5943600"/>
            <a:chOff x="116904" y="797768"/>
            <a:chExt cx="8991600" cy="5943600"/>
          </a:xfrm>
        </p:grpSpPr>
        <p:pic>
          <p:nvPicPr>
            <p:cNvPr id="43015" name="תמונה 1" title="טופס 700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7" t="12239" r="4688" b="6511"/>
            <a:stretch>
              <a:fillRect/>
            </a:stretch>
          </p:blipFill>
          <p:spPr bwMode="auto">
            <a:xfrm>
              <a:off x="116904" y="797768"/>
              <a:ext cx="8991600" cy="594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מלבן 2"/>
            <p:cNvSpPr/>
            <p:nvPr/>
          </p:nvSpPr>
          <p:spPr>
            <a:xfrm>
              <a:off x="5795392" y="1340693"/>
              <a:ext cx="1081087" cy="144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4" name="מלבן 3"/>
            <p:cNvSpPr/>
            <p:nvPr/>
          </p:nvSpPr>
          <p:spPr>
            <a:xfrm>
              <a:off x="3779267" y="1556047"/>
              <a:ext cx="1081087" cy="216024"/>
            </a:xfrm>
            <a:prstGeom prst="rect">
              <a:avLst/>
            </a:prstGeom>
            <a:solidFill>
              <a:srgbClr val="F4F9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000" b="1" dirty="0" smtClean="0">
                  <a:solidFill>
                    <a:schemeClr val="accent1">
                      <a:lumMod val="75000"/>
                    </a:schemeClr>
                  </a:solidFill>
                </a:rPr>
                <a:t>ישראל ישראלי</a:t>
              </a:r>
              <a:endParaRPr lang="he-IL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3012" name="כותרת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dirty="0" smtClean="0"/>
              <a:t>טופס 7000 הצהרה מרובת מוכרים</a:t>
            </a:r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30163" y="1120775"/>
            <a:ext cx="4003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/>
              <a:t>באם ההצהרה כוללת יותר ממוכר אחד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/>
              <a:t>יפתחו ברצף הצהרות המוכרים אחד אחרי השני</a:t>
            </a:r>
          </a:p>
        </p:txBody>
      </p:sp>
      <p:cxnSp>
        <p:nvCxnSpPr>
          <p:cNvPr id="10" name="מחבר חץ ישר 9" title="מחבר חץ ישר "/>
          <p:cNvCxnSpPr/>
          <p:nvPr/>
        </p:nvCxnSpPr>
        <p:spPr>
          <a:xfrm>
            <a:off x="4283968" y="1120775"/>
            <a:ext cx="0" cy="36512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849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6"/>
          <p:cNvSpPr txBox="1">
            <a:spLocks/>
          </p:cNvSpPr>
          <p:nvPr/>
        </p:nvSpPr>
        <p:spPr>
          <a:xfrm>
            <a:off x="680793" y="-221079"/>
            <a:ext cx="7772400" cy="1124744"/>
          </a:xfrm>
          <a:prstGeom prst="rect">
            <a:avLst/>
          </a:prstGeom>
        </p:spPr>
        <p:txBody>
          <a:bodyPr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e-IL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  <a:t>טופס 7000</a:t>
            </a:r>
            <a:endParaRPr lang="he-IL" sz="4800" dirty="0"/>
          </a:p>
        </p:txBody>
      </p:sp>
      <p:pic>
        <p:nvPicPr>
          <p:cNvPr id="2" name="תמונה 1" title="טופס 70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10417" r="7031" b="11198"/>
          <a:stretch>
            <a:fillRect/>
          </a:stretch>
        </p:blipFill>
        <p:spPr bwMode="auto">
          <a:xfrm>
            <a:off x="323850" y="903288"/>
            <a:ext cx="84963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אליפסה 3" descr="יש לבחור בסעיף 49 ב (2)"/>
          <p:cNvSpPr/>
          <p:nvPr/>
        </p:nvSpPr>
        <p:spPr>
          <a:xfrm>
            <a:off x="7380288" y="3416300"/>
            <a:ext cx="1109662" cy="28733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cxnSp>
        <p:nvCxnSpPr>
          <p:cNvPr id="5" name="מחבר חץ ישר 4" title="מחבר חץ ישר "/>
          <p:cNvCxnSpPr>
            <a:stCxn id="4" idx="4"/>
          </p:cNvCxnSpPr>
          <p:nvPr/>
        </p:nvCxnSpPr>
        <p:spPr>
          <a:xfrm flipH="1">
            <a:off x="7934325" y="3703638"/>
            <a:ext cx="0" cy="59213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039" name="כותרת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/>
              <a:t>טופס7000  </a:t>
            </a:r>
            <a:r>
              <a:rPr lang="he-IL" altLang="he-IL" dirty="0" smtClean="0"/>
              <a:t>-סעיף הפטור המבוקש</a:t>
            </a:r>
          </a:p>
        </p:txBody>
      </p:sp>
      <p:cxnSp>
        <p:nvCxnSpPr>
          <p:cNvPr id="9" name="מחבר חץ ישר 8" title="מחבר חץ ישר "/>
          <p:cNvCxnSpPr/>
          <p:nvPr/>
        </p:nvCxnSpPr>
        <p:spPr>
          <a:xfrm flipV="1">
            <a:off x="7019925" y="3548063"/>
            <a:ext cx="355600" cy="2222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>
            <a:spLocks noChangeArrowheads="1"/>
          </p:cNvSpPr>
          <p:nvPr/>
        </p:nvSpPr>
        <p:spPr bwMode="auto">
          <a:xfrm>
            <a:off x="4716463" y="3584575"/>
            <a:ext cx="3116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/>
              <a:t>המערכת חכמה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/>
              <a:t>ותפתח לך את השאלות הרלוונטיות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/>
              <a:t>למסלול המיסוי הנבחר </a:t>
            </a:r>
          </a:p>
        </p:txBody>
      </p:sp>
    </p:spTree>
    <p:extLst>
      <p:ext uri="{BB962C8B-B14F-4D97-AF65-F5344CB8AC3E}">
        <p14:creationId xmlns:p14="http://schemas.microsoft.com/office/powerpoint/2010/main" val="23571405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קבוצה 41" title="חלון הודעות למייצג"/>
          <p:cNvGrpSpPr/>
          <p:nvPr/>
        </p:nvGrpSpPr>
        <p:grpSpPr>
          <a:xfrm>
            <a:off x="126206" y="872360"/>
            <a:ext cx="9017794" cy="6101946"/>
            <a:chOff x="126206" y="872360"/>
            <a:chExt cx="9017794" cy="6101946"/>
          </a:xfrm>
        </p:grpSpPr>
        <p:pic>
          <p:nvPicPr>
            <p:cNvPr id="45" name="תמונה 44" title="עמוד הפתיחה של מערכת שבח נט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06" y="872360"/>
              <a:ext cx="9017794" cy="6101946"/>
            </a:xfrm>
            <a:prstGeom prst="rect">
              <a:avLst/>
            </a:prstGeom>
          </p:spPr>
        </p:pic>
        <p:sp>
          <p:nvSpPr>
            <p:cNvPr id="47" name="מלבן 46"/>
            <p:cNvSpPr/>
            <p:nvPr/>
          </p:nvSpPr>
          <p:spPr>
            <a:xfrm>
              <a:off x="5868144" y="2983667"/>
              <a:ext cx="1368152" cy="1029320"/>
            </a:xfrm>
            <a:prstGeom prst="rect">
              <a:avLst/>
            </a:prstGeom>
            <a:solidFill>
              <a:srgbClr val="E1E8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מלבן 47"/>
            <p:cNvSpPr/>
            <p:nvPr/>
          </p:nvSpPr>
          <p:spPr>
            <a:xfrm>
              <a:off x="2893194" y="4780469"/>
              <a:ext cx="310654" cy="2032907"/>
            </a:xfrm>
            <a:prstGeom prst="rect">
              <a:avLst/>
            </a:prstGeom>
            <a:solidFill>
              <a:srgbClr val="F5F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מלבן 48"/>
            <p:cNvSpPr/>
            <p:nvPr/>
          </p:nvSpPr>
          <p:spPr>
            <a:xfrm>
              <a:off x="3530657" y="5389361"/>
              <a:ext cx="895003" cy="775943"/>
            </a:xfrm>
            <a:prstGeom prst="rect">
              <a:avLst/>
            </a:prstGeom>
            <a:solidFill>
              <a:srgbClr val="F5F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548854" y="-180193"/>
            <a:ext cx="7772400" cy="1470025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הודעות למייצג</a:t>
            </a:r>
            <a:endParaRPr lang="he-IL" sz="4800" dirty="0"/>
          </a:p>
        </p:txBody>
      </p:sp>
      <p:cxnSp>
        <p:nvCxnSpPr>
          <p:cNvPr id="44" name="מחבר חץ ישר 43" descr="חץ הוראה היכן לללחוץ על מנת לראות הודעות למייצג " title="מחבר חץ ישר "/>
          <p:cNvCxnSpPr/>
          <p:nvPr/>
        </p:nvCxnSpPr>
        <p:spPr>
          <a:xfrm>
            <a:off x="3307929" y="3661710"/>
            <a:ext cx="1127125" cy="75406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16495" y="2999408"/>
            <a:ext cx="3240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באזור ההודעות ניתן לראות מכתבים שנשלחו לעו"ד בתיקים אותם הוא מייצג</a:t>
            </a:r>
          </a:p>
        </p:txBody>
      </p:sp>
      <p:sp>
        <p:nvSpPr>
          <p:cNvPr id="10" name="מלבן מעוגל 9" title="סימון שטח ההודעות למייצג"/>
          <p:cNvSpPr/>
          <p:nvPr/>
        </p:nvSpPr>
        <p:spPr>
          <a:xfrm>
            <a:off x="548854" y="4780468"/>
            <a:ext cx="8199610" cy="207753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8229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הצהרת הרוכ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58811"/>
            <a:ext cx="8569325" cy="6090595"/>
          </a:xfrm>
          <a:prstGeom prst="rect">
            <a:avLst/>
          </a:prstGeom>
        </p:spPr>
      </p:pic>
      <p:sp>
        <p:nvSpPr>
          <p:cNvPr id="9" name="כותרת 2"/>
          <p:cNvSpPr txBox="1">
            <a:spLocks/>
          </p:cNvSpPr>
          <p:nvPr/>
        </p:nvSpPr>
        <p:spPr>
          <a:xfrm>
            <a:off x="680647" y="-459432"/>
            <a:ext cx="7772400" cy="1470025"/>
          </a:xfrm>
          <a:prstGeom prst="rect">
            <a:avLst/>
          </a:prstGeom>
        </p:spPr>
        <p:txBody>
          <a:bodyPr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e-IL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  <a:t>הצהרת הרוכש</a:t>
            </a:r>
            <a:endParaRPr lang="he-IL" sz="4800" dirty="0"/>
          </a:p>
        </p:txBody>
      </p:sp>
      <p:sp>
        <p:nvSpPr>
          <p:cNvPr id="4" name="מלבן 3"/>
          <p:cNvSpPr>
            <a:spLocks noChangeArrowheads="1"/>
          </p:cNvSpPr>
          <p:nvPr/>
        </p:nvSpPr>
        <p:spPr bwMode="auto">
          <a:xfrm>
            <a:off x="539750" y="2759075"/>
            <a:ext cx="24860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הצהרת הרוכש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יכול שתוגש יחד או לחוד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מהצהרת המוכר</a:t>
            </a:r>
          </a:p>
        </p:txBody>
      </p:sp>
      <p:sp>
        <p:nvSpPr>
          <p:cNvPr id="45061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הצהרת הרוכש</a:t>
            </a:r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79512" y="3118321"/>
            <a:ext cx="4003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/>
              <a:t>באם ההצהרה כוללת יותר ממוכר אחד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/>
              <a:t>יפתחו ברצף הצהרות המוכרים אחד אחרי השני</a:t>
            </a:r>
          </a:p>
        </p:txBody>
      </p:sp>
      <p:cxnSp>
        <p:nvCxnSpPr>
          <p:cNvPr id="13" name="מחבר חץ ישר 12" title="מחבר חץ ישר "/>
          <p:cNvCxnSpPr/>
          <p:nvPr/>
        </p:nvCxnSpPr>
        <p:spPr>
          <a:xfrm flipH="1">
            <a:off x="3883694" y="2351025"/>
            <a:ext cx="0" cy="5921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מלבן 14"/>
          <p:cNvSpPr/>
          <p:nvPr/>
        </p:nvSpPr>
        <p:spPr bwMode="auto">
          <a:xfrm>
            <a:off x="3343151" y="2943163"/>
            <a:ext cx="1081087" cy="216024"/>
          </a:xfrm>
          <a:prstGeom prst="rect">
            <a:avLst/>
          </a:prstGeom>
          <a:solidFill>
            <a:srgbClr val="F4F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000" b="1" dirty="0" smtClean="0">
                <a:solidFill>
                  <a:schemeClr val="accent1">
                    <a:lumMod val="75000"/>
                  </a:schemeClr>
                </a:solidFill>
              </a:rPr>
              <a:t>ישראלה ישראלי</a:t>
            </a:r>
            <a:endParaRPr lang="he-IL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27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תמונה 1" title="הצהרת הרוכש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17517" r="2013" b="19485"/>
          <a:stretch>
            <a:fillRect/>
          </a:stretch>
        </p:blipFill>
        <p:spPr bwMode="auto">
          <a:xfrm>
            <a:off x="34925" y="1196975"/>
            <a:ext cx="907415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כותרת 2" title="הצהרת רוכש "/>
          <p:cNvSpPr txBox="1">
            <a:spLocks/>
          </p:cNvSpPr>
          <p:nvPr/>
        </p:nvSpPr>
        <p:spPr>
          <a:xfrm>
            <a:off x="680646" y="0"/>
            <a:ext cx="7779785" cy="1010593"/>
          </a:xfrm>
          <a:prstGeom prst="rect">
            <a:avLst/>
          </a:prstGeom>
        </p:spPr>
        <p:txBody>
          <a:bodyPr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he-IL" sz="48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405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  <a:t>הצהרת הרוכש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0683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2"/>
          <p:cNvSpPr txBox="1">
            <a:spLocks/>
          </p:cNvSpPr>
          <p:nvPr/>
        </p:nvSpPr>
        <p:spPr>
          <a:xfrm>
            <a:off x="680647" y="-4594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  <a:effectLst/>
              </a:rPr>
              <a:t>הצהרת הרוכש</a:t>
            </a:r>
            <a:endParaRPr lang="he-IL" sz="4800" dirty="0">
              <a:effectLst/>
            </a:endParaRPr>
          </a:p>
        </p:txBody>
      </p:sp>
      <p:sp>
        <p:nvSpPr>
          <p:cNvPr id="4" name="כותרת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הצהרת </a:t>
            </a:r>
            <a:r>
              <a:rPr lang="he-IL" dirty="0" smtClean="0"/>
              <a:t>הרוכש- סימולטור מס רכישה</a:t>
            </a:r>
            <a:endParaRPr lang="he-IL" dirty="0"/>
          </a:p>
        </p:txBody>
      </p:sp>
      <p:pic>
        <p:nvPicPr>
          <p:cNvPr id="2" name="תמונה 1" title="הצהרת הרוכש"/>
          <p:cNvPicPr>
            <a:picLocks noChangeAspect="1"/>
          </p:cNvPicPr>
          <p:nvPr/>
        </p:nvPicPr>
        <p:blipFill rotWithShape="1">
          <a:blip r:embed="rId2"/>
          <a:srcRect l="5664" t="14323" r="7227" b="11718"/>
          <a:stretch/>
        </p:blipFill>
        <p:spPr>
          <a:xfrm>
            <a:off x="324172" y="1259160"/>
            <a:ext cx="8496300" cy="5410200"/>
          </a:xfrm>
          <a:prstGeom prst="rect">
            <a:avLst/>
          </a:prstGeom>
        </p:spPr>
      </p:pic>
      <p:sp>
        <p:nvSpPr>
          <p:cNvPr id="6" name="אליפסה 5" title="סימולטאור מס רכישה "/>
          <p:cNvSpPr/>
          <p:nvPr/>
        </p:nvSpPr>
        <p:spPr>
          <a:xfrm>
            <a:off x="899592" y="1916832"/>
            <a:ext cx="1584176" cy="4204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5148064" y="620688"/>
            <a:ext cx="337624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/>
              <a:t>על הרוכש קיימת החובה </a:t>
            </a:r>
          </a:p>
          <a:p>
            <a:pPr algn="ctr"/>
            <a:r>
              <a:rPr lang="he-IL" b="1" dirty="0"/>
              <a:t>לחשב את המס</a:t>
            </a:r>
          </a:p>
          <a:p>
            <a:pPr algn="ctr"/>
            <a:r>
              <a:rPr lang="he-IL" b="1" dirty="0"/>
              <a:t>בשומה עצמית</a:t>
            </a:r>
          </a:p>
          <a:p>
            <a:pPr algn="ctr"/>
            <a:r>
              <a:rPr lang="he-IL" b="1" dirty="0"/>
              <a:t>לצורך כך</a:t>
            </a:r>
          </a:p>
          <a:p>
            <a:pPr algn="ctr"/>
            <a:r>
              <a:rPr lang="he-IL" b="1" dirty="0"/>
              <a:t>המערכת נותנת אפשרות שימוש </a:t>
            </a:r>
          </a:p>
          <a:p>
            <a:pPr algn="ctr"/>
            <a:r>
              <a:rPr lang="he-IL" b="1" dirty="0"/>
              <a:t>בסימולטור מס רכישה</a:t>
            </a:r>
          </a:p>
          <a:p>
            <a:pPr algn="ctr"/>
            <a:r>
              <a:rPr lang="he-IL" b="1" dirty="0"/>
              <a:t>שאותו ניתן לאשר כחלק מההצהרה</a:t>
            </a:r>
          </a:p>
        </p:txBody>
      </p:sp>
      <p:grpSp>
        <p:nvGrpSpPr>
          <p:cNvPr id="9" name="קבוצה 8" title="סימולטור מס רכישה"/>
          <p:cNvGrpSpPr/>
          <p:nvPr/>
        </p:nvGrpSpPr>
        <p:grpSpPr>
          <a:xfrm>
            <a:off x="170473" y="1267007"/>
            <a:ext cx="8649999" cy="5412992"/>
            <a:chOff x="170473" y="1267007"/>
            <a:chExt cx="8649999" cy="5412992"/>
          </a:xfrm>
        </p:grpSpPr>
        <p:pic>
          <p:nvPicPr>
            <p:cNvPr id="3" name="תמונה 2" descr="על הרוכש קיימת החובה לחשב את המס בשומה עצמית לצורך כך המערכת נותנת אפשרות שימוש בסימולטור מס רכישה שאותו ניתן לאשר כחלק מהצהרה " title="הצהרת הרוכש "/>
            <p:cNvPicPr>
              <a:picLocks noChangeAspect="1"/>
            </p:cNvPicPr>
            <p:nvPr/>
          </p:nvPicPr>
          <p:blipFill rotWithShape="1">
            <a:blip r:embed="rId3"/>
            <a:srcRect l="6449" t="15861" r="6442" b="11458"/>
            <a:stretch/>
          </p:blipFill>
          <p:spPr>
            <a:xfrm>
              <a:off x="170473" y="1267007"/>
              <a:ext cx="8649999" cy="5412992"/>
            </a:xfrm>
            <a:prstGeom prst="rect">
              <a:avLst/>
            </a:prstGeom>
          </p:spPr>
        </p:pic>
        <p:pic>
          <p:nvPicPr>
            <p:cNvPr id="7" name="תמונה 6" title="סימולטור מס רכישה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593" y="2319137"/>
              <a:ext cx="7128792" cy="3197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1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6"/>
          <p:cNvSpPr>
            <a:spLocks noGrp="1"/>
          </p:cNvSpPr>
          <p:nvPr>
            <p:ph type="ctrTitle"/>
          </p:nvPr>
        </p:nvSpPr>
        <p:spPr>
          <a:xfrm>
            <a:off x="107505" y="-50917"/>
            <a:ext cx="8915430" cy="1470025"/>
          </a:xfrm>
        </p:spPr>
        <p:txBody>
          <a:bodyPr>
            <a:normAutofit fontScale="90000"/>
          </a:bodyPr>
          <a:lstStyle/>
          <a:p>
            <a:r>
              <a:rPr lang="he-IL" sz="53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  <a:t>הצהרת </a:t>
            </a:r>
            <a:r>
              <a:rPr lang="he-IL" sz="53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  <a:t>הרוכש</a:t>
            </a:r>
            <a:r>
              <a:rPr lang="he-IL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  <a:t/>
            </a:r>
            <a:br>
              <a:rPr lang="he-IL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</a:rPr>
            </a:br>
            <a:r>
              <a:rPr lang="he-IL" sz="36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</a:rPr>
              <a:t>פרטי אמצעי התשלום לעניין החוק לצמצום השימוש במזומן</a:t>
            </a:r>
            <a:endParaRPr lang="he-IL" sz="3600" b="1" cap="all" dirty="0">
              <a:ln w="0"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pic>
        <p:nvPicPr>
          <p:cNvPr id="2" name="תמונה 1" title="החוק לצמצום השימוש במזומן"/>
          <p:cNvPicPr>
            <a:picLocks noChangeAspect="1"/>
          </p:cNvPicPr>
          <p:nvPr/>
        </p:nvPicPr>
        <p:blipFill rotWithShape="1">
          <a:blip r:embed="rId2"/>
          <a:srcRect l="4698" r="4930"/>
          <a:stretch/>
        </p:blipFill>
        <p:spPr>
          <a:xfrm>
            <a:off x="107505" y="1419108"/>
            <a:ext cx="8915430" cy="46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8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661755" y="-99392"/>
            <a:ext cx="7772400" cy="1470025"/>
          </a:xfrm>
        </p:spPr>
        <p:txBody>
          <a:bodyPr>
            <a:normAutofit/>
          </a:bodyPr>
          <a:lstStyle/>
          <a:p>
            <a:r>
              <a:rPr lang="he-IL" sz="4800" b="1" cap="all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  <a:effectLst/>
              </a:rPr>
              <a:t>הצהרת </a:t>
            </a:r>
            <a:r>
              <a:rPr lang="he-IL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  <a:effectLst/>
              </a:rPr>
              <a:t>הרוכש</a:t>
            </a:r>
            <a:br>
              <a:rPr lang="he-IL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99"/>
                </a:solidFill>
                <a:effectLst/>
              </a:rPr>
            </a:br>
            <a:r>
              <a:rPr lang="he-IL" sz="2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effectLst/>
              </a:rPr>
              <a:t>שומה עצמית</a:t>
            </a:r>
            <a:endParaRPr lang="he-IL" sz="4800" dirty="0">
              <a:effectLst/>
            </a:endParaRPr>
          </a:p>
        </p:txBody>
      </p:sp>
      <p:sp>
        <p:nvSpPr>
          <p:cNvPr id="5" name="מסגרת משופעת 4">
            <a:hlinkClick r:id="rId2" action="ppaction://hlinksldjump"/>
          </p:cNvPr>
          <p:cNvSpPr/>
          <p:nvPr/>
        </p:nvSpPr>
        <p:spPr>
          <a:xfrm>
            <a:off x="7380312" y="5945510"/>
            <a:ext cx="1440160" cy="792088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חזרה לסוגי ההצהרות</a:t>
            </a:r>
            <a:endParaRPr lang="he-IL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מסגרת משופעת 5">
            <a:hlinkClick r:id="rId3" action="ppaction://hlinksldjump"/>
          </p:cNvPr>
          <p:cNvSpPr/>
          <p:nvPr/>
        </p:nvSpPr>
        <p:spPr>
          <a:xfrm>
            <a:off x="6105241" y="6161534"/>
            <a:ext cx="1131055" cy="576064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hlinkClick r:id="rId3" action="ppaction://hlinksldjump"/>
              </a:rPr>
              <a:t>המשך</a:t>
            </a:r>
            <a:endParaRPr lang="he-IL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pic>
        <p:nvPicPr>
          <p:cNvPr id="4" name="תמונה 3" title="שומה עצמית במס רכישה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39" y="1196752"/>
            <a:ext cx="8545033" cy="45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סוגי ההצהרות- טופס 7000ב</a:t>
            </a:r>
            <a:endParaRPr lang="he-IL" dirty="0"/>
          </a:p>
        </p:txBody>
      </p:sp>
      <p:cxnSp>
        <p:nvCxnSpPr>
          <p:cNvPr id="4" name="מחבר חץ ישר 3" title="חץ הוראה טופס 7000"/>
          <p:cNvCxnSpPr/>
          <p:nvPr/>
        </p:nvCxnSpPr>
        <p:spPr>
          <a:xfrm>
            <a:off x="5868144" y="1052736"/>
            <a:ext cx="1440160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7"/>
          <p:cNvSpPr/>
          <p:nvPr/>
        </p:nvSpPr>
        <p:spPr>
          <a:xfrm>
            <a:off x="6695079" y="2636912"/>
            <a:ext cx="1837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all" spc="0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טופס 7000</a:t>
            </a:r>
            <a:endParaRPr lang="he-IL" sz="2800" b="1" cap="all" spc="0" dirty="0">
              <a:ln w="9000" cmpd="sng">
                <a:solidFill>
                  <a:schemeClr val="accent2"/>
                </a:solidFill>
                <a:prstDash val="solid"/>
              </a:ln>
              <a:solidFill>
                <a:srgbClr val="FF66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0212" y="3140968"/>
            <a:ext cx="234026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הצהרה על מכירת דירת מגורים מזכה </a:t>
            </a:r>
          </a:p>
          <a:p>
            <a:pPr algn="ctr"/>
            <a:r>
              <a:rPr lang="he-IL" sz="2000" b="1" dirty="0" smtClean="0"/>
              <a:t>ומבוקש בגינה פטור ממס שבח</a:t>
            </a:r>
            <a:endParaRPr lang="he-IL" sz="2000" b="1" dirty="0"/>
          </a:p>
        </p:txBody>
      </p:sp>
      <p:sp>
        <p:nvSpPr>
          <p:cNvPr id="18" name="מסגרת משופעת 17">
            <a:hlinkClick r:id="rId2" action="ppaction://hlinksldjump"/>
          </p:cNvPr>
          <p:cNvSpPr/>
          <p:nvPr/>
        </p:nvSpPr>
        <p:spPr>
          <a:xfrm>
            <a:off x="6804248" y="4869160"/>
            <a:ext cx="1728192" cy="1008112"/>
          </a:xfrm>
          <a:prstGeom prst="bevel">
            <a:avLst/>
          </a:prstGeom>
          <a:solidFill>
            <a:srgbClr val="FF66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hlinkClick r:id="rId2" action="ppaction://hlinksldjump"/>
              </a:rPr>
              <a:t>להסבר לחץ</a:t>
            </a:r>
            <a:endParaRPr lang="he-IL" dirty="0"/>
          </a:p>
        </p:txBody>
      </p:sp>
      <p:cxnSp>
        <p:nvCxnSpPr>
          <p:cNvPr id="6" name="מחבר חץ ישר 5" title="חץ הוראה טופס 7000ב "/>
          <p:cNvCxnSpPr/>
          <p:nvPr/>
        </p:nvCxnSpPr>
        <p:spPr>
          <a:xfrm>
            <a:off x="4665269" y="1052736"/>
            <a:ext cx="21261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3664455" y="2617748"/>
            <a:ext cx="2044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all" spc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טופס 7000ב</a:t>
            </a:r>
            <a:endParaRPr lang="he-IL" sz="2800" b="1" cap="all" spc="0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3140968"/>
            <a:ext cx="266429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הצהרה על מכירת זכות במקרקעין שהריווח ממנה נתון לשומת מס הכנסה ע"פ ס' 50 לחוק</a:t>
            </a:r>
          </a:p>
          <a:p>
            <a:pPr algn="ctr"/>
            <a:r>
              <a:rPr lang="he-IL" sz="2000" b="1" dirty="0" smtClean="0"/>
              <a:t>(מכירה ע"י קבלן)</a:t>
            </a:r>
            <a:endParaRPr lang="he-IL" sz="2000" b="1" dirty="0"/>
          </a:p>
        </p:txBody>
      </p:sp>
      <p:sp>
        <p:nvSpPr>
          <p:cNvPr id="19" name="מסגרת משופעת 18">
            <a:hlinkClick r:id="rId3" action="ppaction://hlinksldjump"/>
          </p:cNvPr>
          <p:cNvSpPr/>
          <p:nvPr/>
        </p:nvSpPr>
        <p:spPr>
          <a:xfrm>
            <a:off x="3822434" y="5021560"/>
            <a:ext cx="1728192" cy="1008112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hlinkClick r:id="rId3" action="ppaction://hlinksldjump"/>
              </a:rPr>
              <a:t>להסבר לחץ</a:t>
            </a:r>
            <a:endParaRPr lang="he-IL" dirty="0"/>
          </a:p>
        </p:txBody>
      </p:sp>
      <p:cxnSp>
        <p:nvCxnSpPr>
          <p:cNvPr id="5" name="מחבר חץ ישר 4" title="חץ הוראה טופס 7002"/>
          <p:cNvCxnSpPr/>
          <p:nvPr/>
        </p:nvCxnSpPr>
        <p:spPr>
          <a:xfrm flipH="1">
            <a:off x="1979712" y="1052736"/>
            <a:ext cx="1440160" cy="15841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לבן 9"/>
          <p:cNvSpPr/>
          <p:nvPr/>
        </p:nvSpPr>
        <p:spPr>
          <a:xfrm>
            <a:off x="755576" y="2636912"/>
            <a:ext cx="18373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all" spc="0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טופס 7002</a:t>
            </a:r>
            <a:endParaRPr lang="he-IL" sz="2800" b="1" cap="all" spc="0" dirty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160132"/>
            <a:ext cx="266429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הצהרה על מכירת זכות במקרקעין שאינה דירת מגורים מזכה פטורה או מכירה מקבלן</a:t>
            </a:r>
            <a:endParaRPr lang="he-IL" sz="2000" b="1" dirty="0"/>
          </a:p>
        </p:txBody>
      </p:sp>
      <p:sp>
        <p:nvSpPr>
          <p:cNvPr id="20" name="מסגרת משופעת 19">
            <a:hlinkClick r:id="rId4" action="ppaction://hlinksldjump"/>
          </p:cNvPr>
          <p:cNvSpPr/>
          <p:nvPr/>
        </p:nvSpPr>
        <p:spPr>
          <a:xfrm>
            <a:off x="755576" y="4836079"/>
            <a:ext cx="1728192" cy="1008112"/>
          </a:xfrm>
          <a:prstGeom prst="bevel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hlinkClick r:id="rId4" action="ppaction://hlinksldjump"/>
              </a:rPr>
              <a:t>להסבר לחץ</a:t>
            </a:r>
            <a:endParaRPr lang="he-IL" dirty="0"/>
          </a:p>
        </p:txBody>
      </p:sp>
      <p:sp>
        <p:nvSpPr>
          <p:cNvPr id="21" name="כותרת 2"/>
          <p:cNvSpPr txBox="1">
            <a:spLocks/>
          </p:cNvSpPr>
          <p:nvPr/>
        </p:nvSpPr>
        <p:spPr>
          <a:xfrm>
            <a:off x="467544" y="-228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סוגי ההצהרות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42868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 animBg="1"/>
      <p:bldP spid="9" grpId="0"/>
      <p:bldP spid="12" grpId="0"/>
      <p:bldP spid="19" grpId="0" animBg="1"/>
      <p:bldP spid="10" grpId="0"/>
      <p:bldP spid="13" grpId="0"/>
      <p:bldP spid="2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title="בחירת סוג ההצהרה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65673"/>
            <a:ext cx="9073008" cy="53917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5656" y="4980256"/>
            <a:ext cx="626469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בכדי למלא את ההצהרה בצורה מקוונת</a:t>
            </a:r>
          </a:p>
          <a:p>
            <a:r>
              <a:rPr lang="he-IL" b="1" dirty="0" smtClean="0"/>
              <a:t>יש לבחור בטופס ההצהרה הנכון</a:t>
            </a:r>
          </a:p>
          <a:p>
            <a:pPr algn="just"/>
            <a:r>
              <a:rPr lang="he-I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באם מדובר על </a:t>
            </a:r>
            <a:r>
              <a:rPr lang="he-IL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מכירת זכות במקרקעין שהריווח ממנה נתון </a:t>
            </a:r>
            <a:r>
              <a:rPr lang="he-I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לשומת מס </a:t>
            </a:r>
            <a:r>
              <a:rPr lang="he-IL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הכנסה ע"פ ס' 50 </a:t>
            </a:r>
            <a:r>
              <a:rPr lang="he-I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לחוק (מכירה </a:t>
            </a:r>
            <a:r>
              <a:rPr lang="he-IL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ע"י קבלן)</a:t>
            </a:r>
          </a:p>
          <a:p>
            <a:r>
              <a:rPr lang="he-I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יש לבחור את טופס </a:t>
            </a:r>
            <a:r>
              <a:rPr lang="he-I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7000ב'</a:t>
            </a:r>
          </a:p>
          <a:p>
            <a:r>
              <a:rPr lang="he-IL" b="1" dirty="0" smtClean="0"/>
              <a:t>יש לסמן בשם מי מוגשת ההצהרה: המוכר / הרוכש / שניהם יחד</a:t>
            </a:r>
            <a:endParaRPr lang="he-IL" b="1" dirty="0"/>
          </a:p>
        </p:txBody>
      </p:sp>
      <p:sp>
        <p:nvSpPr>
          <p:cNvPr id="12" name="חץ מעוקל שמאלה 11" title="חץ הכוונה "/>
          <p:cNvSpPr/>
          <p:nvPr/>
        </p:nvSpPr>
        <p:spPr>
          <a:xfrm flipV="1">
            <a:off x="7884368" y="3428999"/>
            <a:ext cx="864096" cy="2736303"/>
          </a:xfrm>
          <a:prstGeom prst="curvedLeftArrow">
            <a:avLst>
              <a:gd name="adj1" fmla="val 20109"/>
              <a:gd name="adj2" fmla="val 50000"/>
              <a:gd name="adj3" fmla="val 25000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" name="מלבן מעוגל 3" title="מכירה / רכישה של זכות במקרקעין מקבלן (טופס ב/7000)"/>
          <p:cNvSpPr/>
          <p:nvPr/>
        </p:nvSpPr>
        <p:spPr>
          <a:xfrm>
            <a:off x="1331640" y="3248050"/>
            <a:ext cx="6552728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בחירת סוג ההצהרה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31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title="שכפול הצהרו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31" y="287622"/>
            <a:ext cx="9026390" cy="6021698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624" y="3699759"/>
            <a:ext cx="3008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ניתן לשכפל הצהרה קודמת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במכירת זכות אחרת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באותו הבניין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000" b="1" dirty="0"/>
          </a:p>
        </p:txBody>
      </p:sp>
      <p:cxnSp>
        <p:nvCxnSpPr>
          <p:cNvPr id="4" name="מחבר חץ ישר 3" title="מחבר חץ ישר "/>
          <p:cNvCxnSpPr/>
          <p:nvPr/>
        </p:nvCxnSpPr>
        <p:spPr>
          <a:xfrm>
            <a:off x="3779912" y="3717032"/>
            <a:ext cx="1296988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>
          <a:xfrm>
            <a:off x="384969" y="0"/>
            <a:ext cx="8229600" cy="1143000"/>
          </a:xfrm>
        </p:spPr>
        <p:txBody>
          <a:bodyPr>
            <a:normAutofit/>
          </a:bodyPr>
          <a:lstStyle/>
          <a:p>
            <a:r>
              <a:rPr lang="he-IL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הצהרה מקוונת מיסוי מקרקעין </a:t>
            </a:r>
            <a:endParaRPr lang="he-IL" sz="1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510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title="שכפול הצהרו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0" y="260350"/>
            <a:ext cx="8960282" cy="5976962"/>
          </a:xfrm>
          <a:prstGeom prst="rect">
            <a:avLst/>
          </a:prstGeom>
        </p:spPr>
      </p:pic>
      <p:sp>
        <p:nvSpPr>
          <p:cNvPr id="3" name="מלבן מעוגל 2" title="מלבן מעוגל "/>
          <p:cNvSpPr/>
          <p:nvPr/>
        </p:nvSpPr>
        <p:spPr>
          <a:xfrm>
            <a:off x="2411760" y="3573016"/>
            <a:ext cx="1008062" cy="358775"/>
          </a:xfrm>
          <a:prstGeom prst="roundRect">
            <a:avLst/>
          </a:prstGeom>
          <a:solidFill>
            <a:srgbClr val="FFFB1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>
          <a:xfrm>
            <a:off x="539552" y="40431"/>
            <a:ext cx="8229600" cy="1143000"/>
          </a:xfrm>
        </p:spPr>
        <p:txBody>
          <a:bodyPr>
            <a:normAutofit/>
          </a:bodyPr>
          <a:lstStyle/>
          <a:p>
            <a:r>
              <a:rPr lang="he-IL" sz="1000" dirty="0" smtClean="0">
                <a:solidFill>
                  <a:schemeClr val="bg1">
                    <a:lumMod val="85000"/>
                  </a:schemeClr>
                </a:solidFill>
              </a:rPr>
              <a:t>הצהרה מקוונת </a:t>
            </a:r>
            <a:endParaRPr lang="he-I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תמונה 5" title="לידיעתך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073" y="5301208"/>
            <a:ext cx="530145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83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title="רשימות לעדכו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0" y="260350"/>
            <a:ext cx="8960282" cy="5976962"/>
          </a:xfrm>
          <a:prstGeom prst="rect">
            <a:avLst/>
          </a:prstGeom>
        </p:spPr>
      </p:pic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>
          <a:xfrm>
            <a:off x="539552" y="485651"/>
            <a:ext cx="8229600" cy="1143000"/>
          </a:xfrm>
        </p:spPr>
        <p:txBody>
          <a:bodyPr>
            <a:normAutofit/>
          </a:bodyPr>
          <a:lstStyle/>
          <a:p>
            <a:r>
              <a:rPr lang="he-IL" sz="1000" dirty="0" smtClean="0">
                <a:solidFill>
                  <a:schemeClr val="bg1">
                    <a:lumMod val="85000"/>
                  </a:schemeClr>
                </a:solidFill>
              </a:rPr>
              <a:t>הצהרה מקוונת – בחירת סוג טופס</a:t>
            </a:r>
            <a:endParaRPr lang="he-I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" name="מחבר חץ ישר 6" title="מחבר חץ ישר "/>
          <p:cNvCxnSpPr/>
          <p:nvPr/>
        </p:nvCxnSpPr>
        <p:spPr>
          <a:xfrm flipV="1">
            <a:off x="2809244" y="1504284"/>
            <a:ext cx="4715655" cy="174454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 title="מידע"/>
          <p:cNvPicPr>
            <a:picLocks noChangeAspect="1"/>
          </p:cNvPicPr>
          <p:nvPr/>
        </p:nvPicPr>
        <p:blipFill rotWithShape="1">
          <a:blip r:embed="rId3"/>
          <a:srcRect l="14027" t="43112" r="64943" b="50984"/>
          <a:stretch/>
        </p:blipFill>
        <p:spPr>
          <a:xfrm>
            <a:off x="72940" y="2996952"/>
            <a:ext cx="2736304" cy="4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4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קבוצה 41" title="עמוד הפתיחה של מערכת שבח נט"/>
          <p:cNvGrpSpPr/>
          <p:nvPr/>
        </p:nvGrpSpPr>
        <p:grpSpPr>
          <a:xfrm>
            <a:off x="106312" y="949527"/>
            <a:ext cx="9017794" cy="6101946"/>
            <a:chOff x="126206" y="872360"/>
            <a:chExt cx="9017794" cy="6101946"/>
          </a:xfrm>
        </p:grpSpPr>
        <p:pic>
          <p:nvPicPr>
            <p:cNvPr id="60" name="תמונה 59" title="יישומים כלליים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06" y="872360"/>
              <a:ext cx="9017794" cy="6101946"/>
            </a:xfrm>
            <a:prstGeom prst="rect">
              <a:avLst/>
            </a:prstGeom>
          </p:spPr>
        </p:pic>
        <p:sp>
          <p:nvSpPr>
            <p:cNvPr id="61" name="מלבן 60"/>
            <p:cNvSpPr/>
            <p:nvPr/>
          </p:nvSpPr>
          <p:spPr>
            <a:xfrm>
              <a:off x="5868144" y="2983667"/>
              <a:ext cx="1368152" cy="1029320"/>
            </a:xfrm>
            <a:prstGeom prst="rect">
              <a:avLst/>
            </a:prstGeom>
            <a:solidFill>
              <a:srgbClr val="E1E8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מלבן 71"/>
            <p:cNvSpPr/>
            <p:nvPr/>
          </p:nvSpPr>
          <p:spPr>
            <a:xfrm>
              <a:off x="2893194" y="4780469"/>
              <a:ext cx="310654" cy="2032907"/>
            </a:xfrm>
            <a:prstGeom prst="rect">
              <a:avLst/>
            </a:prstGeom>
            <a:solidFill>
              <a:srgbClr val="F5F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מלבן 72"/>
            <p:cNvSpPr/>
            <p:nvPr/>
          </p:nvSpPr>
          <p:spPr>
            <a:xfrm>
              <a:off x="3530657" y="5389361"/>
              <a:ext cx="895003" cy="775943"/>
            </a:xfrm>
            <a:prstGeom prst="rect">
              <a:avLst/>
            </a:prstGeom>
            <a:solidFill>
              <a:srgbClr val="F5F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כותרת 15"/>
          <p:cNvSpPr>
            <a:spLocks noGrp="1"/>
          </p:cNvSpPr>
          <p:nvPr>
            <p:ph type="ctrTitle"/>
          </p:nvPr>
        </p:nvSpPr>
        <p:spPr>
          <a:xfrm>
            <a:off x="685800" y="-243408"/>
            <a:ext cx="7772400" cy="938535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יישומים </a:t>
            </a: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כלליים</a:t>
            </a:r>
            <a:endParaRPr lang="he-IL" sz="4800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103" y="50854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ניתן לבצע מספר בדיקות כלליות לנישום לפי מספר תעודת הזהות</a:t>
            </a:r>
            <a:endParaRPr lang="he-IL" altLang="he-IL" sz="2000" dirty="0"/>
          </a:p>
        </p:txBody>
      </p:sp>
      <p:sp>
        <p:nvSpPr>
          <p:cNvPr id="17" name="אליפסה 16" descr="יש לבחור יישומים כלליים "/>
          <p:cNvSpPr/>
          <p:nvPr/>
        </p:nvSpPr>
        <p:spPr>
          <a:xfrm>
            <a:off x="7524328" y="1660555"/>
            <a:ext cx="678308" cy="61631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cxnSp>
        <p:nvCxnSpPr>
          <p:cNvPr id="18" name="מחבר חץ ישר 17" title="מחבר חץ ישר "/>
          <p:cNvCxnSpPr/>
          <p:nvPr/>
        </p:nvCxnSpPr>
        <p:spPr>
          <a:xfrm flipH="1" flipV="1">
            <a:off x="8070850" y="2392083"/>
            <a:ext cx="387350" cy="127952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86500" y="3941763"/>
            <a:ext cx="189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יש לבחור "יישומים כלליים"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5800" y="3060834"/>
            <a:ext cx="35671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חשוב לדעת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המידע שיינתן ב"יישומים כללים" מתבסס על שומות ששודרו בלבד!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 dirty="0"/>
              <a:t>(המידע אינו מתייחס לתיקים פתוחים)</a:t>
            </a:r>
          </a:p>
        </p:txBody>
      </p:sp>
      <p:pic>
        <p:nvPicPr>
          <p:cNvPr id="2" name="תמונה 1" title="תפריט יישומים כלליי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00" y="2204442"/>
            <a:ext cx="1063327" cy="12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135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7" grpId="0" animBg="1"/>
      <p:bldP spid="17" grpId="1" animBg="1"/>
      <p:bldP spid="21" grpId="0"/>
      <p:bldP spid="2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702443" y="-387424"/>
            <a:ext cx="7772400" cy="1262416"/>
          </a:xfrm>
        </p:spPr>
        <p:txBody>
          <a:bodyPr>
            <a:normAutofit/>
          </a:bodyPr>
          <a:lstStyle/>
          <a:p>
            <a:r>
              <a:rPr lang="he-IL" sz="4800" b="1" cap="all" dirty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effectLst/>
              </a:rPr>
              <a:t>טופס </a:t>
            </a:r>
            <a:r>
              <a:rPr lang="he-IL" sz="4800" b="1" cap="all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effectLst/>
              </a:rPr>
              <a:t>7000ב</a:t>
            </a:r>
            <a:endParaRPr lang="he-IL" sz="4800" dirty="0">
              <a:effectLst/>
            </a:endParaRPr>
          </a:p>
        </p:txBody>
      </p:sp>
      <p:grpSp>
        <p:nvGrpSpPr>
          <p:cNvPr id="5" name="קבוצה 4" title="טופס 7000ב"/>
          <p:cNvGrpSpPr/>
          <p:nvPr/>
        </p:nvGrpSpPr>
        <p:grpSpPr>
          <a:xfrm>
            <a:off x="97854" y="1628800"/>
            <a:ext cx="9010650" cy="4968552"/>
            <a:chOff x="97854" y="1628800"/>
            <a:chExt cx="9010650" cy="4968552"/>
          </a:xfrm>
        </p:grpSpPr>
        <p:pic>
          <p:nvPicPr>
            <p:cNvPr id="2" name="תמונה 1" title="טופס 7000ב"/>
            <p:cNvPicPr>
              <a:picLocks noChangeAspect="1"/>
            </p:cNvPicPr>
            <p:nvPr/>
          </p:nvPicPr>
          <p:blipFill rotWithShape="1">
            <a:blip r:embed="rId2"/>
            <a:srcRect l="3125" t="20099" r="4492" b="11980"/>
            <a:stretch/>
          </p:blipFill>
          <p:spPr>
            <a:xfrm>
              <a:off x="97854" y="1628800"/>
              <a:ext cx="9010650" cy="4968552"/>
            </a:xfrm>
            <a:prstGeom prst="rect">
              <a:avLst/>
            </a:prstGeom>
          </p:spPr>
        </p:pic>
        <p:sp>
          <p:nvSpPr>
            <p:cNvPr id="4" name="מלבן 3"/>
            <p:cNvSpPr/>
            <p:nvPr/>
          </p:nvSpPr>
          <p:spPr>
            <a:xfrm>
              <a:off x="5796136" y="2348880"/>
              <a:ext cx="108012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1" name="מחבר חץ ישר 10" title="מחבר חץ ישר "/>
          <p:cNvCxnSpPr/>
          <p:nvPr/>
        </p:nvCxnSpPr>
        <p:spPr>
          <a:xfrm>
            <a:off x="4218175" y="2151144"/>
            <a:ext cx="0" cy="36512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 bwMode="auto">
          <a:xfrm>
            <a:off x="3635896" y="2564904"/>
            <a:ext cx="992435" cy="216024"/>
          </a:xfrm>
          <a:prstGeom prst="rect">
            <a:avLst/>
          </a:prstGeom>
          <a:solidFill>
            <a:srgbClr val="F4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000" b="1" dirty="0">
                <a:solidFill>
                  <a:schemeClr val="accent1">
                    <a:lumMod val="75000"/>
                  </a:schemeClr>
                </a:solidFill>
              </a:rPr>
              <a:t>ישראל </a:t>
            </a:r>
            <a:r>
              <a:rPr lang="he-IL" sz="1000" b="1" dirty="0" smtClean="0">
                <a:solidFill>
                  <a:schemeClr val="accent1">
                    <a:lumMod val="75000"/>
                  </a:schemeClr>
                </a:solidFill>
              </a:rPr>
              <a:t>ישראלי</a:t>
            </a:r>
            <a:endParaRPr lang="he-IL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מלבן מעוגל 8" title="שומה עצמית למס שבח "/>
          <p:cNvSpPr/>
          <p:nvPr/>
        </p:nvSpPr>
        <p:spPr>
          <a:xfrm>
            <a:off x="5220072" y="5157192"/>
            <a:ext cx="3567988" cy="1152128"/>
          </a:xfrm>
          <a:prstGeom prst="roundRect">
            <a:avLst/>
          </a:prstGeom>
          <a:solidFill>
            <a:srgbClr val="FFFB1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-35630" y="2151144"/>
            <a:ext cx="4003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/>
              <a:t>באם ההצהרה כוללת יותר ממוכר אחד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/>
              <a:t>יפתחו ברצף הצהרות המוכרים אחד אחרי השני</a:t>
            </a:r>
          </a:p>
        </p:txBody>
      </p:sp>
    </p:spTree>
    <p:extLst>
      <p:ext uri="{BB962C8B-B14F-4D97-AF65-F5344CB8AC3E}">
        <p14:creationId xmlns:p14="http://schemas.microsoft.com/office/powerpoint/2010/main" val="29017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-659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המוכר קבלן?</a:t>
            </a:r>
            <a:br>
              <a:rPr lang="he-IL" sz="32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he-IL" sz="3200" dirty="0"/>
          </a:p>
        </p:txBody>
      </p:sp>
      <p:sp>
        <p:nvSpPr>
          <p:cNvPr id="5" name="כותרת 4" hidden="1"/>
          <p:cNvSpPr>
            <a:spLocks noGrp="1"/>
          </p:cNvSpPr>
          <p:nvPr>
            <p:ph type="title"/>
          </p:nvPr>
        </p:nvSpPr>
        <p:spPr>
          <a:xfrm>
            <a:off x="111125" y="1182961"/>
            <a:ext cx="8229600" cy="1143000"/>
          </a:xfrm>
        </p:spPr>
        <p:txBody>
          <a:bodyPr>
            <a:normAutofit/>
          </a:bodyPr>
          <a:lstStyle/>
          <a:p>
            <a:r>
              <a:rPr lang="he-IL" sz="800" dirty="0" smtClean="0"/>
              <a:t>הצהרה מקוונת- המוכר קבלן? </a:t>
            </a:r>
            <a:endParaRPr lang="he-IL" sz="800" dirty="0"/>
          </a:p>
        </p:txBody>
      </p:sp>
      <p:sp>
        <p:nvSpPr>
          <p:cNvPr id="3" name="כותרת 3"/>
          <p:cNvSpPr txBox="1">
            <a:spLocks/>
          </p:cNvSpPr>
          <p:nvPr/>
        </p:nvSpPr>
        <p:spPr>
          <a:xfrm>
            <a:off x="433388" y="557808"/>
            <a:ext cx="82296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e-IL" sz="2000" b="1" dirty="0" smtClean="0">
                <a:cs typeface="+mn-cs"/>
              </a:rPr>
              <a:t>בסיום הליך שליחת הצהרת קבלן</a:t>
            </a:r>
            <a:br>
              <a:rPr lang="he-IL" sz="2000" b="1" dirty="0" smtClean="0">
                <a:cs typeface="+mn-cs"/>
              </a:rPr>
            </a:br>
            <a:r>
              <a:rPr lang="he-IL" sz="2000" b="1" dirty="0" smtClean="0">
                <a:cs typeface="+mn-cs"/>
              </a:rPr>
              <a:t>ישנה אפשרות להגיש דיווח משותף לממונה על חוק המכר במשרד השיכון</a:t>
            </a:r>
            <a:br>
              <a:rPr lang="he-IL" sz="2000" b="1" dirty="0" smtClean="0">
                <a:cs typeface="+mn-cs"/>
              </a:rPr>
            </a:br>
            <a:r>
              <a:rPr lang="he-IL" sz="2000" b="1" dirty="0" smtClean="0">
                <a:cs typeface="+mn-cs"/>
              </a:rPr>
              <a:t/>
            </a:r>
            <a:br>
              <a:rPr lang="he-IL" sz="2000" b="1" dirty="0" smtClean="0">
                <a:cs typeface="+mn-cs"/>
              </a:rPr>
            </a:br>
            <a:r>
              <a:rPr lang="he-IL" sz="2000" b="1" dirty="0" smtClean="0">
                <a:cs typeface="+mn-cs"/>
              </a:rPr>
              <a:t>כל שעליך לעשות הוא לאשר את העברת המידע למלא את כתובת הדוא"ל הרלוונטית </a:t>
            </a:r>
            <a:br>
              <a:rPr lang="he-IL" sz="2000" b="1" dirty="0" smtClean="0">
                <a:cs typeface="+mn-cs"/>
              </a:rPr>
            </a:br>
            <a:r>
              <a:rPr lang="he-IL" sz="2000" b="1" dirty="0" smtClean="0">
                <a:cs typeface="+mn-cs"/>
              </a:rPr>
              <a:t>וללחוץ על הלינק להשלמת מילוי טופס חוק המכר באתר משרד השיכון</a:t>
            </a:r>
            <a:endParaRPr lang="he-IL" dirty="0"/>
          </a:p>
        </p:txBody>
      </p:sp>
      <p:pic>
        <p:nvPicPr>
          <p:cNvPr id="63490" name="תמונה 1" descr="דיוווח משותף עם חוק המכר " title="הצהרה מקוונת מיסוי מקרקעין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21252" r="2425" b="7423"/>
          <a:stretch/>
        </p:blipFill>
        <p:spPr bwMode="auto">
          <a:xfrm>
            <a:off x="755650" y="2420888"/>
            <a:ext cx="758507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 title="מלבן מעוגל "/>
          <p:cNvSpPr/>
          <p:nvPr/>
        </p:nvSpPr>
        <p:spPr>
          <a:xfrm>
            <a:off x="1692275" y="2852738"/>
            <a:ext cx="5759450" cy="252095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00025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תמונה 1" descr="דיווח  משותף עם חוק המכר" title="הצהרה מקוונת מיסוי מקרקעין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22203" r="2101" b="5064"/>
          <a:stretch/>
        </p:blipFill>
        <p:spPr bwMode="auto">
          <a:xfrm>
            <a:off x="107504" y="980728"/>
            <a:ext cx="8924925" cy="51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מחבר חץ ישר 3" title="מחבר חץ ישר "/>
          <p:cNvCxnSpPr/>
          <p:nvPr/>
        </p:nvCxnSpPr>
        <p:spPr>
          <a:xfrm flipH="1">
            <a:off x="7494141" y="2133228"/>
            <a:ext cx="792163" cy="57626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מעוגל 5" descr="אני מסכים להעברת המידע "/>
          <p:cNvSpPr/>
          <p:nvPr/>
        </p:nvSpPr>
        <p:spPr>
          <a:xfrm>
            <a:off x="7206804" y="2709491"/>
            <a:ext cx="215900" cy="249237"/>
          </a:xfrm>
          <a:prstGeom prst="roundRect">
            <a:avLst/>
          </a:prstGeom>
          <a:solidFill>
            <a:srgbClr val="FFFB1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cxnSp>
        <p:nvCxnSpPr>
          <p:cNvPr id="10" name="מחבר חץ ישר 9" title="מחבר חץ ישר "/>
          <p:cNvCxnSpPr/>
          <p:nvPr/>
        </p:nvCxnSpPr>
        <p:spPr>
          <a:xfrm flipH="1">
            <a:off x="7613204" y="2671391"/>
            <a:ext cx="792162" cy="57626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מעוגל 6" title="מלבן מעוגל "/>
          <p:cNvSpPr/>
          <p:nvPr/>
        </p:nvSpPr>
        <p:spPr>
          <a:xfrm>
            <a:off x="5119241" y="3285753"/>
            <a:ext cx="2495550" cy="287338"/>
          </a:xfrm>
          <a:prstGeom prst="roundRect">
            <a:avLst/>
          </a:prstGeom>
          <a:solidFill>
            <a:srgbClr val="FFFB1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>
          <a:xfrm>
            <a:off x="628650" y="-243408"/>
            <a:ext cx="8229600" cy="1143000"/>
          </a:xfrm>
        </p:spPr>
        <p:txBody>
          <a:bodyPr>
            <a:normAutofit/>
          </a:bodyPr>
          <a:lstStyle/>
          <a:p>
            <a:r>
              <a:rPr lang="he-IL" sz="800" dirty="0" smtClean="0"/>
              <a:t>הצהרה מקוונת – דיווח משותף עם חוק המכר</a:t>
            </a:r>
            <a:endParaRPr lang="he-IL" sz="800" dirty="0"/>
          </a:p>
        </p:txBody>
      </p:sp>
    </p:spTree>
    <p:extLst>
      <p:ext uri="{BB962C8B-B14F-4D97-AF65-F5344CB8AC3E}">
        <p14:creationId xmlns:p14="http://schemas.microsoft.com/office/powerpoint/2010/main" val="14334162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תמונה 1" descr="יש ללחוץ על הקישור למעבר לאתר משרד השיכון " title="הצהרה מקוונת מיסוי מקרקעין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21996" r="1939" b="5064"/>
          <a:stretch/>
        </p:blipFill>
        <p:spPr bwMode="auto">
          <a:xfrm>
            <a:off x="34925" y="908720"/>
            <a:ext cx="9024938" cy="525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2916238" y="3141291"/>
            <a:ext cx="1936750" cy="620712"/>
          </a:xfrm>
          <a:prstGeom prst="roundRect">
            <a:avLst/>
          </a:prstGeom>
          <a:solidFill>
            <a:srgbClr val="FFFB1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>
                <a:solidFill>
                  <a:schemeClr val="tx1"/>
                </a:solidFill>
              </a:rPr>
              <a:t>יש ללחוץ על הקישור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>
                <a:solidFill>
                  <a:schemeClr val="tx1"/>
                </a:solidFill>
              </a:rPr>
              <a:t>למעבר לאתר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>
                <a:solidFill>
                  <a:schemeClr val="tx1"/>
                </a:solidFill>
              </a:rPr>
              <a:t>משרד השיכון</a:t>
            </a:r>
            <a:endParaRPr lang="he-IL" sz="1400" b="1" dirty="0">
              <a:solidFill>
                <a:schemeClr val="tx1"/>
              </a:solidFill>
            </a:endParaRPr>
          </a:p>
        </p:txBody>
      </p:sp>
      <p:cxnSp>
        <p:nvCxnSpPr>
          <p:cNvPr id="4" name="מחבר חץ ישר 3" title="מחבר חץ ישר "/>
          <p:cNvCxnSpPr/>
          <p:nvPr/>
        </p:nvCxnSpPr>
        <p:spPr>
          <a:xfrm>
            <a:off x="3275856" y="3762003"/>
            <a:ext cx="180020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>
            <a:normAutofit/>
          </a:bodyPr>
          <a:lstStyle/>
          <a:p>
            <a:r>
              <a:rPr lang="he-IL" sz="1000" dirty="0" smtClean="0"/>
              <a:t>הצהרה מקוונת – השלמת מילוי טופס חוק המכר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2461416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/>
          <p:cNvSpPr>
            <a:spLocks noGrp="1"/>
          </p:cNvSpPr>
          <p:nvPr>
            <p:ph type="ctrTitle"/>
          </p:nvPr>
        </p:nvSpPr>
        <p:spPr>
          <a:xfrm>
            <a:off x="789699" y="251519"/>
            <a:ext cx="7772400" cy="1470025"/>
          </a:xfrm>
        </p:spPr>
        <p:txBody>
          <a:bodyPr>
            <a:noAutofit/>
          </a:bodyPr>
          <a:lstStyle/>
          <a:p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סוגי ההצהרות</a:t>
            </a:r>
            <a:b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endParaRPr lang="he-IL" sz="4800" dirty="0">
              <a:effectLst/>
            </a:endParaRPr>
          </a:p>
        </p:txBody>
      </p:sp>
      <p:cxnSp>
        <p:nvCxnSpPr>
          <p:cNvPr id="4" name="מחבר חץ ישר 3" title="חץ הכוונה- טופס 7000"/>
          <p:cNvCxnSpPr/>
          <p:nvPr/>
        </p:nvCxnSpPr>
        <p:spPr>
          <a:xfrm>
            <a:off x="5868144" y="1052736"/>
            <a:ext cx="1440160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7"/>
          <p:cNvSpPr/>
          <p:nvPr/>
        </p:nvSpPr>
        <p:spPr>
          <a:xfrm>
            <a:off x="6695079" y="2636912"/>
            <a:ext cx="1837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all" spc="0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טופס 7000</a:t>
            </a:r>
            <a:endParaRPr lang="he-IL" sz="2800" b="1" cap="all" spc="0" dirty="0">
              <a:ln w="9000" cmpd="sng">
                <a:solidFill>
                  <a:schemeClr val="accent2"/>
                </a:solidFill>
                <a:prstDash val="solid"/>
              </a:ln>
              <a:solidFill>
                <a:srgbClr val="FF66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0212" y="3140968"/>
            <a:ext cx="234026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הצהרה על מכירת דירת מגורים מזכה </a:t>
            </a:r>
          </a:p>
          <a:p>
            <a:pPr algn="ctr"/>
            <a:r>
              <a:rPr lang="he-IL" sz="2000" b="1" dirty="0" smtClean="0"/>
              <a:t>ומבוקש בגינה פטור ממס שבח</a:t>
            </a:r>
            <a:endParaRPr lang="he-IL" sz="2000" b="1" dirty="0"/>
          </a:p>
        </p:txBody>
      </p:sp>
      <p:sp>
        <p:nvSpPr>
          <p:cNvPr id="18" name="מסגרת משופעת 17">
            <a:hlinkClick r:id="rId2" action="ppaction://hlinksldjump"/>
          </p:cNvPr>
          <p:cNvSpPr/>
          <p:nvPr/>
        </p:nvSpPr>
        <p:spPr>
          <a:xfrm>
            <a:off x="6804248" y="4869160"/>
            <a:ext cx="1728192" cy="1008112"/>
          </a:xfrm>
          <a:prstGeom prst="bevel">
            <a:avLst/>
          </a:prstGeom>
          <a:solidFill>
            <a:srgbClr val="FF66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hlinkClick r:id="rId2" action="ppaction://hlinksldjump"/>
              </a:rPr>
              <a:t>להסבר לחץ</a:t>
            </a:r>
            <a:endParaRPr lang="he-IL" dirty="0"/>
          </a:p>
        </p:txBody>
      </p:sp>
      <p:cxnSp>
        <p:nvCxnSpPr>
          <p:cNvPr id="6" name="מחבר חץ ישר 5" title="חץ הכוונה - טופס 7000ב"/>
          <p:cNvCxnSpPr/>
          <p:nvPr/>
        </p:nvCxnSpPr>
        <p:spPr>
          <a:xfrm>
            <a:off x="4665269" y="1052736"/>
            <a:ext cx="21261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3664455" y="2617748"/>
            <a:ext cx="2044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all" spc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טופס 7000ב</a:t>
            </a:r>
            <a:endParaRPr lang="he-IL" sz="2800" b="1" cap="all" spc="0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3140968"/>
            <a:ext cx="266429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הצהרה על מכירת זכות במקרקעין שהריווח ממנה נתון לשומת מס הכנסה ע"פ ס' 50 לחוק</a:t>
            </a:r>
          </a:p>
          <a:p>
            <a:pPr algn="ctr"/>
            <a:r>
              <a:rPr lang="he-IL" sz="2000" b="1" dirty="0" smtClean="0"/>
              <a:t>(מכירה ע"י קבלן)</a:t>
            </a:r>
            <a:endParaRPr lang="he-IL" sz="2000" b="1" dirty="0"/>
          </a:p>
        </p:txBody>
      </p:sp>
      <p:sp>
        <p:nvSpPr>
          <p:cNvPr id="19" name="מסגרת משופעת 18">
            <a:hlinkClick r:id="rId3" action="ppaction://hlinksldjump"/>
          </p:cNvPr>
          <p:cNvSpPr/>
          <p:nvPr/>
        </p:nvSpPr>
        <p:spPr>
          <a:xfrm>
            <a:off x="3822434" y="5021560"/>
            <a:ext cx="1728192" cy="1008112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hlinkClick r:id="rId3" action="ppaction://hlinksldjump"/>
              </a:rPr>
              <a:t>להסבר לחץ</a:t>
            </a:r>
            <a:endParaRPr lang="he-IL" dirty="0"/>
          </a:p>
        </p:txBody>
      </p:sp>
      <p:cxnSp>
        <p:nvCxnSpPr>
          <p:cNvPr id="5" name="מחבר חץ ישר 4" title="חץ הכוונה - טופס 7002"/>
          <p:cNvCxnSpPr/>
          <p:nvPr/>
        </p:nvCxnSpPr>
        <p:spPr>
          <a:xfrm flipH="1">
            <a:off x="1979712" y="1052736"/>
            <a:ext cx="1440160" cy="15841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לבן 9"/>
          <p:cNvSpPr/>
          <p:nvPr/>
        </p:nvSpPr>
        <p:spPr>
          <a:xfrm>
            <a:off x="755576" y="2636912"/>
            <a:ext cx="18373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all" spc="0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טופס 7002</a:t>
            </a:r>
            <a:endParaRPr lang="he-IL" sz="2800" b="1" cap="all" spc="0" dirty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160132"/>
            <a:ext cx="266429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הצהרה על מכירת זכות במקרקעין שאינה דירת מגורים מזכה פטורה או מכירה מקבלן</a:t>
            </a:r>
            <a:endParaRPr lang="he-IL" sz="2000" b="1" dirty="0"/>
          </a:p>
        </p:txBody>
      </p:sp>
      <p:sp>
        <p:nvSpPr>
          <p:cNvPr id="20" name="מסגרת משופעת 19">
            <a:hlinkClick r:id="rId4" action="ppaction://hlinksldjump"/>
          </p:cNvPr>
          <p:cNvSpPr/>
          <p:nvPr/>
        </p:nvSpPr>
        <p:spPr>
          <a:xfrm>
            <a:off x="755576" y="4836079"/>
            <a:ext cx="1728192" cy="1008112"/>
          </a:xfrm>
          <a:prstGeom prst="bevel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hlinkClick r:id="rId4" action="ppaction://hlinksldjump"/>
              </a:rPr>
              <a:t>להסבר לחץ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68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 animBg="1"/>
      <p:bldP spid="9" grpId="0"/>
      <p:bldP spid="12" grpId="0"/>
      <p:bldP spid="19" grpId="0" animBg="1"/>
      <p:bldP spid="10" grpId="0"/>
      <p:bldP spid="13" grpId="0"/>
      <p:bldP spid="2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title="בחירת סוג ההצהר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65673"/>
            <a:ext cx="9073008" cy="53917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4462" y="5068406"/>
            <a:ext cx="626469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בכדי למלא את ההצהרה בצורה מקוונת</a:t>
            </a:r>
          </a:p>
          <a:p>
            <a:r>
              <a:rPr lang="he-IL" b="1" dirty="0" smtClean="0"/>
              <a:t>יש לבחור בטופס ההצהרה הנכון</a:t>
            </a:r>
          </a:p>
          <a:p>
            <a:pPr algn="just"/>
            <a:r>
              <a:rPr lang="he-IL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</a:rPr>
              <a:t>באם מדובר על </a:t>
            </a:r>
            <a:r>
              <a:rPr lang="he-IL" dirty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</a:rPr>
              <a:t>מכירת זכות במקרקעין שאינה דירת מגורים מזכה פטורה או מכירה מקבלן </a:t>
            </a:r>
            <a:endParaRPr lang="he-IL" dirty="0" smtClean="0">
              <a:ln>
                <a:solidFill>
                  <a:schemeClr val="tx2"/>
                </a:solidFill>
              </a:ln>
              <a:solidFill>
                <a:srgbClr val="0070C0"/>
              </a:solidFill>
            </a:endParaRPr>
          </a:p>
          <a:p>
            <a:pPr algn="just"/>
            <a:r>
              <a:rPr lang="he-IL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</a:rPr>
              <a:t>יש לבחור את טופס </a:t>
            </a:r>
            <a:r>
              <a:rPr lang="he-IL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7002</a:t>
            </a:r>
          </a:p>
          <a:p>
            <a:r>
              <a:rPr lang="he-IL" b="1" dirty="0" smtClean="0"/>
              <a:t>יש לסמן בשם מי מוגשת ההצהרה: המוכר / הרוכש / שניהם יחד</a:t>
            </a:r>
            <a:endParaRPr lang="he-IL" b="1" dirty="0"/>
          </a:p>
        </p:txBody>
      </p:sp>
      <p:sp>
        <p:nvSpPr>
          <p:cNvPr id="12" name="חץ מעוקל שמאלה 11" title="חץ הכוונה מעוקל "/>
          <p:cNvSpPr/>
          <p:nvPr/>
        </p:nvSpPr>
        <p:spPr>
          <a:xfrm flipV="1">
            <a:off x="7920372" y="4221087"/>
            <a:ext cx="828092" cy="1944214"/>
          </a:xfrm>
          <a:prstGeom prst="curvedLeftArrow">
            <a:avLst>
              <a:gd name="adj1" fmla="val 20109"/>
              <a:gd name="adj2" fmla="val 50000"/>
              <a:gd name="adj3" fmla="val 25000"/>
            </a:avLst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" name="מלבן מעוגל 3" title="מכירת זכות במקרקעין / פעולה באיגוד (טופס 7002)"/>
          <p:cNvSpPr/>
          <p:nvPr/>
        </p:nvSpPr>
        <p:spPr>
          <a:xfrm>
            <a:off x="1295636" y="4050938"/>
            <a:ext cx="6552728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בחירת סוג ההצהרה- טופס 7002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13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 txBox="1">
            <a:spLocks/>
          </p:cNvSpPr>
          <p:nvPr/>
        </p:nvSpPr>
        <p:spPr>
          <a:xfrm>
            <a:off x="755576" y="-4594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b="1" cap="all" smtClean="0">
                <a:ln w="0"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</a:rPr>
              <a:t>טופס 7002</a:t>
            </a:r>
            <a:endParaRPr lang="he-IL" sz="4800" dirty="0">
              <a:effectLst/>
            </a:endParaRPr>
          </a:p>
        </p:txBody>
      </p:sp>
      <p:pic>
        <p:nvPicPr>
          <p:cNvPr id="8194" name="Picture 2" title="טופס 7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22603" r="12878" b="25763"/>
          <a:stretch/>
        </p:blipFill>
        <p:spPr bwMode="auto">
          <a:xfrm>
            <a:off x="73638" y="1916832"/>
            <a:ext cx="896285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804526" y="4509120"/>
            <a:ext cx="34692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/>
              <a:t>המערכת חכמה</a:t>
            </a:r>
          </a:p>
          <a:p>
            <a:pPr algn="ctr"/>
            <a:r>
              <a:rPr lang="he-IL" b="1" dirty="0" smtClean="0"/>
              <a:t>ותפתח לך את השאלות הרלוונטיות </a:t>
            </a:r>
          </a:p>
          <a:p>
            <a:pPr algn="ctr"/>
            <a:r>
              <a:rPr lang="he-IL" b="1" dirty="0" smtClean="0"/>
              <a:t>לסוג הנכס הנבחר</a:t>
            </a:r>
            <a:endParaRPr lang="he-IL" b="1" dirty="0"/>
          </a:p>
        </p:txBody>
      </p:sp>
      <p:sp>
        <p:nvSpPr>
          <p:cNvPr id="5" name="אליפסה 4" title="יש לבחור במשרד "/>
          <p:cNvSpPr/>
          <p:nvPr/>
        </p:nvSpPr>
        <p:spPr>
          <a:xfrm>
            <a:off x="4778821" y="3933056"/>
            <a:ext cx="603748" cy="28803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חץ ישר 5" title="חץ הכוונה -במכירת נכס עסקי (משרד / חנות/ מחסן /אולם)"/>
          <p:cNvCxnSpPr/>
          <p:nvPr/>
        </p:nvCxnSpPr>
        <p:spPr>
          <a:xfrm>
            <a:off x="5364088" y="4293096"/>
            <a:ext cx="720080" cy="43204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cap="all" dirty="0">
                <a:ln w="0">
                  <a:solidFill>
                    <a:schemeClr val="tx2"/>
                  </a:solidFill>
                </a:ln>
                <a:solidFill>
                  <a:srgbClr val="0070C0"/>
                </a:solidFill>
              </a:rPr>
              <a:t>טופס 7002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71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הוספת שומה עצמי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1" y="404664"/>
            <a:ext cx="8935774" cy="626469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32048" y="-326770"/>
            <a:ext cx="7772400" cy="1080120"/>
          </a:xfrm>
        </p:spPr>
        <p:txBody>
          <a:bodyPr>
            <a:normAutofit/>
          </a:bodyPr>
          <a:lstStyle/>
          <a:p>
            <a:r>
              <a:rPr lang="he-IL" b="1" cap="all" dirty="0">
                <a:ln w="0"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</a:rPr>
              <a:t>טופס </a:t>
            </a:r>
            <a:r>
              <a:rPr lang="he-IL" b="1" cap="all" dirty="0" smtClean="0">
                <a:ln w="0"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</a:rPr>
              <a:t>7002</a:t>
            </a:r>
            <a:endParaRPr lang="he-IL" dirty="0">
              <a:effectLst/>
            </a:endParaRPr>
          </a:p>
        </p:txBody>
      </p:sp>
      <p:sp>
        <p:nvSpPr>
          <p:cNvPr id="12" name="מלבן מעוגל 11" title="שומה עצמית למס שבח "/>
          <p:cNvSpPr/>
          <p:nvPr/>
        </p:nvSpPr>
        <p:spPr>
          <a:xfrm>
            <a:off x="5220072" y="3341206"/>
            <a:ext cx="3384376" cy="447834"/>
          </a:xfrm>
          <a:prstGeom prst="roundRect">
            <a:avLst/>
          </a:prstGeom>
          <a:solidFill>
            <a:srgbClr val="FFFB1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146624" y="3565123"/>
            <a:ext cx="462979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/>
              <a:t>במידה וביצעת חישוב </a:t>
            </a:r>
          </a:p>
          <a:p>
            <a:pPr algn="ctr"/>
            <a:r>
              <a:rPr lang="he-IL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שומה עצמית במס שבח</a:t>
            </a:r>
          </a:p>
          <a:p>
            <a:pPr algn="ctr"/>
            <a:r>
              <a:rPr lang="he-IL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בסימולטור שבאתר רשות המיסים</a:t>
            </a:r>
          </a:p>
          <a:p>
            <a:pPr algn="ctr"/>
            <a:r>
              <a:rPr lang="he-IL" b="1" dirty="0" smtClean="0"/>
              <a:t>תוכל להזין את </a:t>
            </a:r>
            <a:r>
              <a:rPr lang="he-IL" b="1" u="sng" dirty="0" smtClean="0"/>
              <a:t>מספר הטופס </a:t>
            </a:r>
            <a:r>
              <a:rPr lang="he-IL" b="1" dirty="0" smtClean="0"/>
              <a:t>שקיבלת</a:t>
            </a:r>
          </a:p>
          <a:p>
            <a:pPr algn="ctr"/>
            <a:r>
              <a:rPr lang="he-IL" b="1" dirty="0" smtClean="0"/>
              <a:t>והשומה העצמית תשלח אוטומטית </a:t>
            </a:r>
          </a:p>
          <a:p>
            <a:pPr algn="ctr"/>
            <a:r>
              <a:rPr lang="he-IL" b="1" dirty="0" smtClean="0"/>
              <a:t>עם שליחת הדו"ח המקוון</a:t>
            </a:r>
          </a:p>
          <a:p>
            <a:pPr algn="ctr"/>
            <a:endParaRPr lang="he-IL" b="1" dirty="0"/>
          </a:p>
          <a:p>
            <a:pPr algn="ctr"/>
            <a:r>
              <a:rPr lang="he-IL" b="1" dirty="0" smtClean="0"/>
              <a:t>ניתן להזין מספר שומות עצמיות לאותה ההצהרה</a:t>
            </a:r>
          </a:p>
          <a:p>
            <a:pPr algn="ctr"/>
            <a:endParaRPr lang="he-IL" b="1" dirty="0" smtClean="0"/>
          </a:p>
        </p:txBody>
      </p:sp>
      <p:sp>
        <p:nvSpPr>
          <p:cNvPr id="10" name="אליפסה 9" descr="במידה וביצעת חישוב שומה עצמית במס שבח בסימולטור שבאתר רשות המיסים , תוכל להזין את מספר הטופש שקיבלת והשומה העצמית תשלח אוטומטית עם שליחת הדו&quot;ח המקוון " title="מספר טופס שומה עצמית "/>
          <p:cNvSpPr/>
          <p:nvPr/>
        </p:nvSpPr>
        <p:spPr>
          <a:xfrm>
            <a:off x="5724128" y="3493115"/>
            <a:ext cx="1044116" cy="43994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 bwMode="auto">
          <a:xfrm>
            <a:off x="3318114" y="2606428"/>
            <a:ext cx="1152128" cy="172684"/>
          </a:xfrm>
          <a:prstGeom prst="rect">
            <a:avLst/>
          </a:prstGeom>
          <a:solidFill>
            <a:srgbClr val="F4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he-IL" sz="800" b="1" dirty="0">
                <a:solidFill>
                  <a:schemeClr val="accent1">
                    <a:lumMod val="75000"/>
                  </a:schemeClr>
                </a:solidFill>
              </a:rPr>
              <a:t>ישראל </a:t>
            </a:r>
            <a:r>
              <a:rPr lang="he-IL" sz="800" b="1" dirty="0" smtClean="0">
                <a:solidFill>
                  <a:schemeClr val="accent1">
                    <a:lumMod val="75000"/>
                  </a:schemeClr>
                </a:solidFill>
              </a:rPr>
              <a:t>ישראלי</a:t>
            </a:r>
            <a:endParaRPr lang="he-IL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מחבר חץ ישר 13" title="מחבר חץ ישר "/>
          <p:cNvCxnSpPr/>
          <p:nvPr/>
        </p:nvCxnSpPr>
        <p:spPr>
          <a:xfrm>
            <a:off x="4355976" y="2132856"/>
            <a:ext cx="0" cy="33784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84621" y="2536236"/>
            <a:ext cx="4003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/>
              <a:t>באם ההצהרה כוללת יותר ממוכר אחד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/>
              <a:t>יפתחו ברצף הצהרות המוכרים אחד אחרי השני</a:t>
            </a:r>
          </a:p>
        </p:txBody>
      </p:sp>
    </p:spTree>
    <p:extLst>
      <p:ext uri="{BB962C8B-B14F-4D97-AF65-F5344CB8AC3E}">
        <p14:creationId xmlns:p14="http://schemas.microsoft.com/office/powerpoint/2010/main" val="41573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 animBg="1"/>
      <p:bldP spid="1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צירוף מסמכים מקווני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0" y="2204864"/>
            <a:ext cx="9085559" cy="2448272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799" y="-58807"/>
            <a:ext cx="7772400" cy="1470025"/>
          </a:xfrm>
        </p:spPr>
        <p:txBody>
          <a:bodyPr>
            <a:normAutofit/>
          </a:bodyPr>
          <a:lstStyle/>
          <a:p>
            <a:r>
              <a:rPr lang="he-IL" sz="4800" b="1" cap="all" dirty="0">
                <a:ln w="0"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</a:rPr>
              <a:t>טופס </a:t>
            </a:r>
            <a:r>
              <a:rPr lang="he-IL" sz="4800" b="1" cap="all" dirty="0" smtClean="0">
                <a:ln w="0"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</a:rPr>
              <a:t>7002</a:t>
            </a:r>
            <a:br>
              <a:rPr lang="he-IL" sz="4800" b="1" cap="all" dirty="0" smtClean="0">
                <a:ln w="0"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</a:rPr>
            </a:br>
            <a:r>
              <a:rPr lang="he-IL" sz="2400" b="1" cap="all" dirty="0" smtClean="0">
                <a:ln w="0">
                  <a:solidFill>
                    <a:schemeClr val="tx2"/>
                  </a:solidFill>
                </a:ln>
              </a:rPr>
              <a:t>שילוב טפסים מקוונים</a:t>
            </a:r>
            <a:endParaRPr lang="he-IL" sz="2400" dirty="0">
              <a:effectLst/>
            </a:endParaRPr>
          </a:p>
        </p:txBody>
      </p:sp>
      <p:cxnSp>
        <p:nvCxnSpPr>
          <p:cNvPr id="5" name="מחבר חץ ישר 4" title="חץ הכוונה "/>
          <p:cNvCxnSpPr/>
          <p:nvPr/>
        </p:nvCxnSpPr>
        <p:spPr>
          <a:xfrm flipV="1">
            <a:off x="4644008" y="4005064"/>
            <a:ext cx="0" cy="82588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לבן 3"/>
          <p:cNvSpPr/>
          <p:nvPr/>
        </p:nvSpPr>
        <p:spPr>
          <a:xfrm>
            <a:off x="2167136" y="4830945"/>
            <a:ext cx="43973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000" b="1" dirty="0" smtClean="0"/>
              <a:t>במערכת משולבים טפסים מקוונים</a:t>
            </a:r>
          </a:p>
          <a:p>
            <a:pPr algn="ctr"/>
            <a:r>
              <a:rPr lang="he-IL" sz="2000" b="1" dirty="0" smtClean="0"/>
              <a:t>אותם ניתן למלא כחלק ההצהרה המקוונת</a:t>
            </a:r>
          </a:p>
          <a:p>
            <a:pPr algn="ctr"/>
            <a:r>
              <a:rPr lang="he-IL" sz="2000" b="1" dirty="0" smtClean="0"/>
              <a:t>שישלחו כחלק בלתי נפרד מההצהרה</a:t>
            </a:r>
          </a:p>
          <a:p>
            <a:pPr algn="ctr"/>
            <a:r>
              <a:rPr lang="he-IL" sz="2000" b="1" dirty="0" smtClean="0"/>
              <a:t>ללא צורף בצירוף עותק ידני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22193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title="סיו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3" y="764704"/>
            <a:ext cx="8957973" cy="6022531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1217412" y="5229200"/>
            <a:ext cx="61750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000" b="1" dirty="0" smtClean="0"/>
              <a:t>בסיום מילוי ההצהרה המערכת בודקת את שלמות ההצהרה</a:t>
            </a:r>
          </a:p>
          <a:p>
            <a:pPr algn="ctr"/>
            <a:r>
              <a:rPr lang="he-IL" sz="2000" b="1" dirty="0" smtClean="0"/>
              <a:t>ומפנה את תשומת לב המייצג לשדות שלא מולאו כראוי</a:t>
            </a:r>
            <a:endParaRPr lang="he-IL" sz="2000" b="1" dirty="0"/>
          </a:p>
        </p:txBody>
      </p:sp>
      <p:sp>
        <p:nvSpPr>
          <p:cNvPr id="5" name="חץ ימינה 4" title="חץ ימינה "/>
          <p:cNvSpPr/>
          <p:nvPr/>
        </p:nvSpPr>
        <p:spPr>
          <a:xfrm>
            <a:off x="3057984" y="3791495"/>
            <a:ext cx="2808312" cy="427137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C000"/>
              </a:solidFill>
            </a:endParaRPr>
          </a:p>
        </p:txBody>
      </p:sp>
      <p:sp>
        <p:nvSpPr>
          <p:cNvPr id="4" name="סוגר מסולסל שמאלי 3" title="סוגר מסולסל מצד שמאל "/>
          <p:cNvSpPr/>
          <p:nvPr/>
        </p:nvSpPr>
        <p:spPr>
          <a:xfrm>
            <a:off x="6084168" y="3501008"/>
            <a:ext cx="432048" cy="100811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דווח מקוון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72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קבוצה 28" title="בדיקת מכירת פטורות ב-18 חודש"/>
          <p:cNvGrpSpPr/>
          <p:nvPr/>
        </p:nvGrpSpPr>
        <p:grpSpPr>
          <a:xfrm>
            <a:off x="76274" y="1570758"/>
            <a:ext cx="9027961" cy="6176272"/>
            <a:chOff x="76274" y="1570758"/>
            <a:chExt cx="9027961" cy="6176272"/>
          </a:xfrm>
        </p:grpSpPr>
        <p:pic>
          <p:nvPicPr>
            <p:cNvPr id="27" name="תמונה 26" title="סימון כי ברשות המיצג ייפוי כח מתאי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74" y="1570758"/>
              <a:ext cx="9027961" cy="6176272"/>
            </a:xfrm>
            <a:prstGeom prst="rect">
              <a:avLst/>
            </a:prstGeom>
          </p:spPr>
        </p:pic>
        <p:sp>
          <p:nvSpPr>
            <p:cNvPr id="28" name="מלבן מעוגל 27"/>
            <p:cNvSpPr/>
            <p:nvPr/>
          </p:nvSpPr>
          <p:spPr>
            <a:xfrm flipV="1">
              <a:off x="4716016" y="4437112"/>
              <a:ext cx="2016224" cy="648072"/>
            </a:xfrm>
            <a:prstGeom prst="roundRect">
              <a:avLst/>
            </a:prstGeom>
            <a:solidFill>
              <a:srgbClr val="F5F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541671" y="-50377"/>
            <a:ext cx="7772400" cy="1470025"/>
          </a:xfrm>
          <a:extLst/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בדיקת מכירות פטורות ב-18 חודשים</a:t>
            </a:r>
            <a:endParaRPr lang="he-IL" sz="4800" dirty="0"/>
          </a:p>
        </p:txBody>
      </p:sp>
      <p:cxnSp>
        <p:nvCxnSpPr>
          <p:cNvPr id="10" name="מחבר חץ ישר 9" title="מחבר חץ ישר "/>
          <p:cNvCxnSpPr/>
          <p:nvPr/>
        </p:nvCxnSpPr>
        <p:spPr>
          <a:xfrm>
            <a:off x="2411413" y="4508500"/>
            <a:ext cx="1455737" cy="93662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3716338"/>
            <a:ext cx="2070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שים לב!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המידע יינתן רק לאחר הצהרת העו"ד כי יש ברשותו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ייפוי הכח מתאים לקבלת המידע</a:t>
            </a:r>
          </a:p>
        </p:txBody>
      </p:sp>
      <p:cxnSp>
        <p:nvCxnSpPr>
          <p:cNvPr id="14" name="מחבר חץ ישר 13" title="מחבר חץ ישר "/>
          <p:cNvCxnSpPr/>
          <p:nvPr/>
        </p:nvCxnSpPr>
        <p:spPr>
          <a:xfrm flipH="1">
            <a:off x="6804025" y="6383338"/>
            <a:ext cx="360363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 title="המידע שהמערכת נותנת על הנישו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96" y="6264274"/>
            <a:ext cx="7372350" cy="496783"/>
          </a:xfrm>
          <a:prstGeom prst="rect">
            <a:avLst/>
          </a:prstGeom>
        </p:spPr>
      </p:pic>
      <p:sp>
        <p:nvSpPr>
          <p:cNvPr id="12" name="אליפסה 11" descr="לבעל מספר הזהות שנבדק יש שימוש אחד בלינאריות מוטבת בתקופת המעבר "/>
          <p:cNvSpPr/>
          <p:nvPr/>
        </p:nvSpPr>
        <p:spPr>
          <a:xfrm>
            <a:off x="2051719" y="6237559"/>
            <a:ext cx="4752305" cy="52349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48488" y="5962054"/>
            <a:ext cx="20685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מידע אודות השימוש </a:t>
            </a:r>
            <a:r>
              <a:rPr lang="he-IL" altLang="he-IL" sz="1800" b="1" dirty="0" smtClean="0"/>
              <a:t>בפטור ב-18 החודשים האחרונים</a:t>
            </a:r>
            <a:endParaRPr lang="he-IL" altLang="he-IL" sz="1800" b="1" dirty="0"/>
          </a:p>
        </p:txBody>
      </p:sp>
    </p:spTree>
    <p:extLst>
      <p:ext uri="{BB962C8B-B14F-4D97-AF65-F5344CB8AC3E}">
        <p14:creationId xmlns:p14="http://schemas.microsoft.com/office/powerpoint/2010/main" val="20249010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תמונה 1" descr="שדות החובה החסרים יסומנו באדום " title="הצהרה מקוונת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7674" r="2013" b="11610"/>
          <a:stretch>
            <a:fillRect/>
          </a:stretch>
        </p:blipFill>
        <p:spPr bwMode="auto">
          <a:xfrm>
            <a:off x="179512" y="620713"/>
            <a:ext cx="8878888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>
            <a:spLocks noChangeArrowheads="1"/>
          </p:cNvSpPr>
          <p:nvPr/>
        </p:nvSpPr>
        <p:spPr bwMode="auto">
          <a:xfrm>
            <a:off x="869082" y="2997200"/>
            <a:ext cx="2190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שדות החובה החסרים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יסומנו באדום</a:t>
            </a:r>
          </a:p>
        </p:txBody>
      </p:sp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>
          <a:xfrm>
            <a:off x="683568" y="94457"/>
            <a:ext cx="8229600" cy="1143000"/>
          </a:xfrm>
        </p:spPr>
        <p:txBody>
          <a:bodyPr>
            <a:normAutofit/>
          </a:bodyPr>
          <a:lstStyle/>
          <a:p>
            <a:r>
              <a:rPr lang="he-IL" sz="1000" dirty="0" smtClean="0">
                <a:solidFill>
                  <a:schemeClr val="bg1">
                    <a:lumMod val="85000"/>
                  </a:schemeClr>
                </a:solidFill>
              </a:rPr>
              <a:t>הצהרה מקוונת – שדות חובה</a:t>
            </a:r>
            <a:endParaRPr lang="he-I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500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הדפסת טיטות ומשלו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8" y="615504"/>
            <a:ext cx="9057057" cy="6125864"/>
          </a:xfrm>
          <a:prstGeom prst="rect">
            <a:avLst/>
          </a:prstGeom>
        </p:spPr>
      </p:pic>
      <p:sp>
        <p:nvSpPr>
          <p:cNvPr id="3" name="מלבן 2"/>
          <p:cNvSpPr>
            <a:spLocks noChangeArrowheads="1"/>
          </p:cNvSpPr>
          <p:nvPr/>
        </p:nvSpPr>
        <p:spPr bwMode="auto">
          <a:xfrm>
            <a:off x="3636838" y="4873126"/>
            <a:ext cx="5327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בסיום ההצהרה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ולאחר בדיקה שכל השדות מלאים כראוי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מאפשרת המערכת למייצג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רישום הערות למפקח המטפל במלל חופשי</a:t>
            </a:r>
          </a:p>
        </p:txBody>
      </p:sp>
      <p:sp>
        <p:nvSpPr>
          <p:cNvPr id="4" name="מלבן 3"/>
          <p:cNvSpPr>
            <a:spLocks noChangeArrowheads="1"/>
          </p:cNvSpPr>
          <p:nvPr/>
        </p:nvSpPr>
        <p:spPr bwMode="auto">
          <a:xfrm>
            <a:off x="539552" y="4873126"/>
            <a:ext cx="204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למשלוח ההצהרה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יש ללחוץ על כפתור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"שליחה"</a:t>
            </a:r>
          </a:p>
        </p:txBody>
      </p:sp>
      <p:sp>
        <p:nvSpPr>
          <p:cNvPr id="5" name="אליפסה 4" descr="למשלוח ההצהרה יש ללחוץ על כפתור שליחה "/>
          <p:cNvSpPr/>
          <p:nvPr/>
        </p:nvSpPr>
        <p:spPr>
          <a:xfrm>
            <a:off x="539552" y="6455863"/>
            <a:ext cx="892175" cy="36036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cxnSp>
        <p:nvCxnSpPr>
          <p:cNvPr id="6" name="מחבר חץ ישר 5" title="מחבר חץ ישר "/>
          <p:cNvCxnSpPr/>
          <p:nvPr/>
        </p:nvCxnSpPr>
        <p:spPr>
          <a:xfrm flipH="1">
            <a:off x="1115815" y="5797051"/>
            <a:ext cx="446087" cy="65881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207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דיווח מקוון</a:t>
            </a:r>
          </a:p>
        </p:txBody>
      </p:sp>
      <p:cxnSp>
        <p:nvCxnSpPr>
          <p:cNvPr id="8" name="מחבר חץ ישר 7" title="מחבר חץ ישר "/>
          <p:cNvCxnSpPr/>
          <p:nvPr/>
        </p:nvCxnSpPr>
        <p:spPr>
          <a:xfrm>
            <a:off x="5519886" y="3603054"/>
            <a:ext cx="1273175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 title="מחבר חץ ישר "/>
          <p:cNvCxnSpPr/>
          <p:nvPr/>
        </p:nvCxnSpPr>
        <p:spPr>
          <a:xfrm>
            <a:off x="5519886" y="3818954"/>
            <a:ext cx="1273175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2987824" y="3356992"/>
            <a:ext cx="2527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ניתן להדפיס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עוד לפני משלוח ההצהרה</a:t>
            </a:r>
          </a:p>
        </p:txBody>
      </p:sp>
    </p:spTree>
    <p:extLst>
      <p:ext uri="{BB962C8B-B14F-4D97-AF65-F5344CB8AC3E}">
        <p14:creationId xmlns:p14="http://schemas.microsoft.com/office/powerpoint/2010/main" val="5657611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אישור שליח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3" y="620712"/>
            <a:ext cx="8722947" cy="5976639"/>
          </a:xfrm>
          <a:prstGeom prst="rect">
            <a:avLst/>
          </a:prstGeom>
        </p:spPr>
      </p:pic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3091838" y="4982720"/>
            <a:ext cx="2936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/>
              <a:t>יש ללחוץ "אישור" למשלוח</a:t>
            </a:r>
          </a:p>
        </p:txBody>
      </p:sp>
      <p:cxnSp>
        <p:nvCxnSpPr>
          <p:cNvPr id="9" name="מחבר חץ ישר 8" title="מחבר חץ ישר "/>
          <p:cNvCxnSpPr/>
          <p:nvPr/>
        </p:nvCxnSpPr>
        <p:spPr>
          <a:xfrm flipV="1">
            <a:off x="4932040" y="4581128"/>
            <a:ext cx="0" cy="90879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 title="מחבר חץ ישר "/>
          <p:cNvCxnSpPr/>
          <p:nvPr/>
        </p:nvCxnSpPr>
        <p:spPr>
          <a:xfrm>
            <a:off x="3419872" y="3459163"/>
            <a:ext cx="1271587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229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dirty="0" smtClean="0"/>
              <a:t>דיווח מקוון- אישור </a:t>
            </a:r>
          </a:p>
        </p:txBody>
      </p:sp>
      <p:sp>
        <p:nvSpPr>
          <p:cNvPr id="51206" name="TextBox 2"/>
          <p:cNvSpPr txBox="1">
            <a:spLocks noChangeArrowheads="1"/>
          </p:cNvSpPr>
          <p:nvPr/>
        </p:nvSpPr>
        <p:spPr bwMode="auto">
          <a:xfrm>
            <a:off x="323528" y="3212976"/>
            <a:ext cx="266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המערכת מיידעת באיזה משרד אזורי השומה תטופל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יש לשים לב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/>
              <a:t>שהגוש הנכון הוקלד</a:t>
            </a:r>
          </a:p>
        </p:txBody>
      </p:sp>
    </p:spTree>
    <p:extLst>
      <p:ext uri="{BB962C8B-B14F-4D97-AF65-F5344CB8AC3E}">
        <p14:creationId xmlns:p14="http://schemas.microsoft.com/office/powerpoint/2010/main" val="558617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20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קבלת מספר שומ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6632"/>
            <a:ext cx="8591872" cy="6731656"/>
          </a:xfrm>
          <a:prstGeom prst="rect">
            <a:avLst/>
          </a:prstGeom>
        </p:spPr>
      </p:pic>
      <p:sp>
        <p:nvSpPr>
          <p:cNvPr id="3" name="מלבן 2"/>
          <p:cNvSpPr>
            <a:spLocks noChangeArrowheads="1"/>
          </p:cNvSpPr>
          <p:nvPr/>
        </p:nvSpPr>
        <p:spPr bwMode="auto">
          <a:xfrm>
            <a:off x="164256" y="1557121"/>
            <a:ext cx="368776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שים לב!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לאחר אישור שליחת ההצהרה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המערכת מנפיקה מיידית מספר שומה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 b="1"/>
              <a:t>במידה ונפתחו שומות נלוות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 b="1"/>
              <a:t>ניתן לראותם ב"מידע למייצג" בחלון הכניסה</a:t>
            </a:r>
          </a:p>
        </p:txBody>
      </p:sp>
      <p:cxnSp>
        <p:nvCxnSpPr>
          <p:cNvPr id="6" name="מחבר חץ ישר 5" title="מחבר חץ ישר "/>
          <p:cNvCxnSpPr/>
          <p:nvPr/>
        </p:nvCxnSpPr>
        <p:spPr>
          <a:xfrm flipV="1">
            <a:off x="3852019" y="2239746"/>
            <a:ext cx="1944687" cy="3651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אליפסה 4" title="אליפסה "/>
          <p:cNvSpPr/>
          <p:nvPr/>
        </p:nvSpPr>
        <p:spPr>
          <a:xfrm>
            <a:off x="5868144" y="2058771"/>
            <a:ext cx="892175" cy="36036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0" y="4005064"/>
            <a:ext cx="4614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חובה למלא טופס חתימות מקוצר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יש לפתוח ולהדפיס טופס חתימות מקוצר מובנה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(כולל כל הנתונים)</a:t>
            </a:r>
            <a:endParaRPr lang="he-IL" altLang="he-IL" sz="1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לחתום לסרוק ולשלוח</a:t>
            </a:r>
          </a:p>
        </p:txBody>
      </p:sp>
      <p:cxnSp>
        <p:nvCxnSpPr>
          <p:cNvPr id="9" name="מחבר חץ ישר 8" title="מחבר חץ ישר "/>
          <p:cNvCxnSpPr/>
          <p:nvPr/>
        </p:nvCxnSpPr>
        <p:spPr>
          <a:xfrm>
            <a:off x="3760788" y="4316214"/>
            <a:ext cx="2795588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256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dirty="0" smtClean="0"/>
              <a:t>דיווח מקוון- קבלת מספר שומה</a:t>
            </a:r>
          </a:p>
        </p:txBody>
      </p:sp>
    </p:spTree>
    <p:extLst>
      <p:ext uri="{BB962C8B-B14F-4D97-AF65-F5344CB8AC3E}">
        <p14:creationId xmlns:p14="http://schemas.microsoft.com/office/powerpoint/2010/main" val="3072857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טופס חתימות מקוצ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36517"/>
            <a:ext cx="7147427" cy="594857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21804" y="-137170"/>
            <a:ext cx="7772400" cy="1470025"/>
          </a:xfrm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דוגמה לטופס חתימות </a:t>
            </a:r>
            <a:r>
              <a:rPr lang="he-I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מקוצר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3946574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 title="טפסים"/>
          <p:cNvGrpSpPr/>
          <p:nvPr/>
        </p:nvGrpSpPr>
        <p:grpSpPr>
          <a:xfrm>
            <a:off x="36442" y="188913"/>
            <a:ext cx="7344143" cy="6669087"/>
            <a:chOff x="36442" y="188913"/>
            <a:chExt cx="7344143" cy="6669087"/>
          </a:xfrm>
        </p:grpSpPr>
        <p:pic>
          <p:nvPicPr>
            <p:cNvPr id="6" name="תמונה 5" title="טפסי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42" y="188913"/>
              <a:ext cx="7344143" cy="6669087"/>
            </a:xfrm>
            <a:prstGeom prst="rect">
              <a:avLst/>
            </a:prstGeom>
          </p:spPr>
        </p:pic>
        <p:sp>
          <p:nvSpPr>
            <p:cNvPr id="7" name="מלבן 6"/>
            <p:cNvSpPr/>
            <p:nvPr/>
          </p:nvSpPr>
          <p:spPr>
            <a:xfrm>
              <a:off x="4716016" y="1484784"/>
              <a:ext cx="1152128" cy="792088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מלבן 18"/>
            <p:cNvSpPr/>
            <p:nvPr/>
          </p:nvSpPr>
          <p:spPr>
            <a:xfrm>
              <a:off x="2267744" y="3140968"/>
              <a:ext cx="360040" cy="1584176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מלבן 19"/>
            <p:cNvSpPr/>
            <p:nvPr/>
          </p:nvSpPr>
          <p:spPr>
            <a:xfrm>
              <a:off x="2916362" y="3140968"/>
              <a:ext cx="647526" cy="1224136"/>
            </a:xfrm>
            <a:prstGeom prst="rect">
              <a:avLst/>
            </a:prstGeom>
            <a:solidFill>
              <a:srgbClr val="F4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מחבר חץ ישר 4" title="מחבר חץ ישר "/>
          <p:cNvCxnSpPr/>
          <p:nvPr/>
        </p:nvCxnSpPr>
        <p:spPr>
          <a:xfrm flipH="1">
            <a:off x="7452320" y="5481228"/>
            <a:ext cx="738386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300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dirty="0" smtClean="0"/>
              <a:t>מערכת מייצגים- טפסים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7308850" y="2636912"/>
            <a:ext cx="1763712" cy="3311525"/>
          </a:xfrm>
        </p:spPr>
        <p:txBody>
          <a:bodyPr rtlCol="1">
            <a:normAutofit fontScale="4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900" b="1" dirty="0" smtClean="0"/>
              <a:t>בעמוד הראשי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900" b="1" dirty="0" smtClean="0"/>
              <a:t>ניתן </a:t>
            </a:r>
            <a:r>
              <a:rPr lang="he-IL" sz="4900" b="1" dirty="0"/>
              <a:t>להפיק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900" b="1" dirty="0"/>
              <a:t>טופס חתימות מקוצר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900" b="1" dirty="0" smtClean="0"/>
              <a:t>ריק מנתונים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900" b="1" dirty="0" smtClean="0"/>
              <a:t>למילוי עצמאי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dirty="0"/>
          </a:p>
        </p:txBody>
      </p:sp>
      <p:cxnSp>
        <p:nvCxnSpPr>
          <p:cNvPr id="12" name="מחבר חץ ישר 11" title="מחבר חץ ישר "/>
          <p:cNvCxnSpPr/>
          <p:nvPr/>
        </p:nvCxnSpPr>
        <p:spPr>
          <a:xfrm>
            <a:off x="3538117" y="6021288"/>
            <a:ext cx="504899" cy="2160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 title="מחבר חץ ישר "/>
          <p:cNvCxnSpPr/>
          <p:nvPr/>
        </p:nvCxnSpPr>
        <p:spPr>
          <a:xfrm>
            <a:off x="3563045" y="6237312"/>
            <a:ext cx="504899" cy="2160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סוגר מסולסל ימני 17" title="טפסים"/>
          <p:cNvSpPr/>
          <p:nvPr/>
        </p:nvSpPr>
        <p:spPr>
          <a:xfrm>
            <a:off x="7020272" y="5085184"/>
            <a:ext cx="288578" cy="792088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חץ ישר 16" title="מחבר חץ ישר "/>
          <p:cNvCxnSpPr/>
          <p:nvPr/>
        </p:nvCxnSpPr>
        <p:spPr>
          <a:xfrm>
            <a:off x="3563888" y="5805264"/>
            <a:ext cx="504899" cy="2160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1641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טופס חתימות מקוצ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28648"/>
            <a:ext cx="7122924" cy="6213363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35607" y="-315416"/>
            <a:ext cx="8229600" cy="1143000"/>
          </a:xfrm>
        </p:spPr>
        <p:txBody>
          <a:bodyPr>
            <a:normAutofit/>
          </a:bodyPr>
          <a:lstStyle/>
          <a:p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דוגמה לטופס חתימות מקוצר </a:t>
            </a:r>
            <a:r>
              <a:rPr lang="he-I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למילוי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0196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22"/>
          <p:cNvSpPr/>
          <p:nvPr/>
        </p:nvSpPr>
        <p:spPr>
          <a:xfrm>
            <a:off x="948650" y="-25643"/>
            <a:ext cx="725711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תהליך הגשת השגה/בקשת תיקון שומה</a:t>
            </a:r>
          </a:p>
          <a:p>
            <a:pPr algn="ctr"/>
            <a:r>
              <a:rPr lang="he-IL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WP" panose="020B0502040204020203" pitchFamily="34" charset="0"/>
                <a:cs typeface="Segoe WP" panose="020B0502040204020203" pitchFamily="34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7" y="404664"/>
            <a:ext cx="9144000" cy="83561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המייצג בוחר בלשונית "דיווחים מקוונים" שבמערכת </a:t>
            </a:r>
            <a:r>
              <a:rPr lang="he-IL" sz="20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וב"השגה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" או "בקשת תיקון שומה"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המייצג בוחר את שם המשרד האזורי, סוג המס ומקליד את מספר השומה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המערכת בודקת כי המשתמש מופיע כמייצג במרשם וכן בודקת האם ההגשה עומדת בלוחות הזמנים שנקבעו ע"פ החוק. המערכת תודיע על חריגה מתנאים אלה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ככל שההשגה לא מוגשת במועד יש לפנות בבקשה ידנית להארכת מועד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ככל שהמשתמש אינו רשום כמייצג יש באפשרותו לשלוח למוקד ייפוי כוח מתאים כך שלאחר עדכון פרטי המייצג יוכל להגיש ההשגה/בקשת התיקון המקוונת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ככל שאין מניעת הגשה, נפתח מסך טופס השגה/בקשת תיקון מקוון (7013/7085)</a:t>
            </a:r>
            <a:r>
              <a:rPr lang="en-US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המייצג ממלא את שדות החובה כולל הסכום שאינו שנוי במחלוקת, מאשר השליחה ומקבל חיווי בדבר השליחה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המייצג שולח מסמכים נלווים באופן מקוון באמצעות לשונית "שליחת מסמכים" (ככל שמבקש להגישם)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לאחר פתיחת ההשגה/בקשת התיקון במשרד האזורי יעודכן המייצג במערכת המייצגים בחלון "הודעות למייצג"</a:t>
            </a:r>
          </a:p>
          <a:p>
            <a:pPr>
              <a:lnSpc>
                <a:spcPct val="150000"/>
              </a:lnSpc>
            </a:pPr>
            <a:endParaRPr lang="he-IL" dirty="0" smtClean="0">
              <a:solidFill>
                <a:schemeClr val="lt1"/>
              </a:solidFill>
            </a:endParaRPr>
          </a:p>
          <a:p>
            <a:pPr>
              <a:lnSpc>
                <a:spcPct val="150000"/>
              </a:lnSpc>
            </a:pPr>
            <a:endParaRPr lang="he-IL" dirty="0" smtClean="0">
              <a:solidFill>
                <a:schemeClr val="lt1"/>
              </a:solidFill>
            </a:endParaRPr>
          </a:p>
          <a:p>
            <a:pPr algn="ctr">
              <a:lnSpc>
                <a:spcPct val="150000"/>
              </a:lnSpc>
            </a:pPr>
            <a:endParaRPr lang="he-I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e-IL" dirty="0">
              <a:solidFill>
                <a:schemeClr val="lt1"/>
              </a:solidFill>
            </a:endParaRPr>
          </a:p>
          <a:p>
            <a:endParaRPr lang="he-IL" dirty="0"/>
          </a:p>
        </p:txBody>
      </p:sp>
      <p:sp>
        <p:nvSpPr>
          <p:cNvPr id="2" name="כותרת 1" hidden="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WP" panose="020B0502040204020203" pitchFamily="34" charset="0"/>
                <a:cs typeface="Segoe WP" panose="020B0502040204020203" pitchFamily="34" charset="0"/>
              </a:rPr>
              <a:t>תהליך הגשת השגה/בקשת תיקון שומה</a:t>
            </a:r>
            <a:br>
              <a:rPr lang="he-IL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WP" panose="020B0502040204020203" pitchFamily="34" charset="0"/>
                <a:cs typeface="Segoe WP" panose="020B0502040204020203" pitchFamily="34" charset="0"/>
              </a:rPr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974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הגשת בקשה לתיקון </a:t>
            </a:r>
            <a:r>
              <a:rPr lang="he-I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שומה / השגה</a:t>
            </a:r>
            <a:endParaRPr lang="he-I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מציין מיקום תוכן 3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דוגמא להגשת בקשה לתיקון שומה באופן מקוון</a:t>
            </a:r>
          </a:p>
        </p:txBody>
      </p:sp>
      <p:pic>
        <p:nvPicPr>
          <p:cNvPr id="3" name="תמונה 2" title="הגשת בקשה לתיקון שומה או השגה"/>
          <p:cNvPicPr>
            <a:picLocks noChangeAspect="1"/>
          </p:cNvPicPr>
          <p:nvPr/>
        </p:nvPicPr>
        <p:blipFill rotWithShape="1">
          <a:blip r:embed="rId2"/>
          <a:srcRect l="11259" t="14563" r="17901" b="58859"/>
          <a:stretch/>
        </p:blipFill>
        <p:spPr>
          <a:xfrm>
            <a:off x="-73024" y="1948279"/>
            <a:ext cx="9217024" cy="1944216"/>
          </a:xfrm>
          <a:prstGeom prst="rect">
            <a:avLst/>
          </a:prstGeom>
        </p:spPr>
      </p:pic>
      <p:cxnSp>
        <p:nvCxnSpPr>
          <p:cNvPr id="5" name="מחבר חץ ישר 4" title="מצביע על אפשרות הגשת תיקון שומה"/>
          <p:cNvCxnSpPr/>
          <p:nvPr/>
        </p:nvCxnSpPr>
        <p:spPr>
          <a:xfrm flipV="1">
            <a:off x="3203848" y="3717032"/>
            <a:ext cx="1080120" cy="10801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38"/>
            <a:ext cx="87915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 smtClean="0">
                <a:solidFill>
                  <a:prstClr val="black"/>
                </a:solidFill>
              </a:rPr>
              <a:t>בקשה </a:t>
            </a:r>
            <a:r>
              <a:rPr lang="he-IL" sz="4000" dirty="0">
                <a:solidFill>
                  <a:prstClr val="black"/>
                </a:solidFill>
              </a:rPr>
              <a:t>לתיקון שומה באופן מקוון</a:t>
            </a:r>
            <a:endParaRPr lang="he-IL" dirty="0"/>
          </a:p>
        </p:txBody>
      </p:sp>
      <p:sp>
        <p:nvSpPr>
          <p:cNvPr id="3" name="מציין מיקום תוכן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הגשת </a:t>
            </a:r>
            <a:r>
              <a:rPr lang="he-IL" dirty="0"/>
              <a:t>בקשה לתיקון שומה באופן מקוון</a:t>
            </a:r>
          </a:p>
        </p:txBody>
      </p:sp>
    </p:spTree>
    <p:extLst>
      <p:ext uri="{BB962C8B-B14F-4D97-AF65-F5344CB8AC3E}">
        <p14:creationId xmlns:p14="http://schemas.microsoft.com/office/powerpoint/2010/main" val="22983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ערכת מייצגים ודוח מקוון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מערכת מייצגים ודוח מקוון</Template>
  <TotalTime>49550</TotalTime>
  <Words>2515</Words>
  <Application>Microsoft Office PowerPoint</Application>
  <PresentationFormat>‫הצגה על המסך (4:3)</PresentationFormat>
  <Paragraphs>516</Paragraphs>
  <Slides>112</Slides>
  <Notes>1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0</vt:i4>
      </vt:variant>
      <vt:variant>
        <vt:lpstr>כותרות שקופיות</vt:lpstr>
      </vt:variant>
      <vt:variant>
        <vt:i4>112</vt:i4>
      </vt:variant>
    </vt:vector>
  </HeadingPairs>
  <TitlesOfParts>
    <vt:vector size="125" baseType="lpstr">
      <vt:lpstr>Arial</vt:lpstr>
      <vt:lpstr>Calibri</vt:lpstr>
      <vt:lpstr>David</vt:lpstr>
      <vt:lpstr>FrankRuehl</vt:lpstr>
      <vt:lpstr>Gill Sans MT</vt:lpstr>
      <vt:lpstr>Guttman Hatzvi</vt:lpstr>
      <vt:lpstr>Guttman Keren</vt:lpstr>
      <vt:lpstr>Guttman Yad-Brush</vt:lpstr>
      <vt:lpstr>Guttman-Soncino</vt:lpstr>
      <vt:lpstr>Segoe WP</vt:lpstr>
      <vt:lpstr>Times New Roman</vt:lpstr>
      <vt:lpstr>Wingdings</vt:lpstr>
      <vt:lpstr>מערכת מייצגים ודוח מקוון</vt:lpstr>
      <vt:lpstr>הדרכה בנושא: מערכת שבח.נט באתר רשות המסים </vt:lpstr>
      <vt:lpstr>כניסה לאתר רשות המסים:</vt:lpstr>
      <vt:lpstr>דע את זכויותיך וחובותיך</vt:lpstr>
      <vt:lpstr>כניסה למערכת שבח.נט  אפשרית רק  לעו"ד המחזיק כרטיס חכם אישי ולאחר הזדהות </vt:lpstr>
      <vt:lpstr>מסך פתיחה שבח.נט</vt:lpstr>
      <vt:lpstr>עדכון פרטים</vt:lpstr>
      <vt:lpstr>הודעות למייצג</vt:lpstr>
      <vt:lpstr>יישומים כלליים</vt:lpstr>
      <vt:lpstr>בדיקת מכירות פטורות ב-18 חודשים</vt:lpstr>
      <vt:lpstr>מידע על שומה נבחרת</vt:lpstr>
      <vt:lpstr>במידה ובחרת ב"הודעת שומה"  יופיע מסך עם הודעת השומה של השומה הנבחרת </vt:lpstr>
      <vt:lpstr>מידע על שומה נבחרת- נתוני גביה</vt:lpstr>
      <vt:lpstr>במידה ובחרת ב"נתוני גביה"  יופיע מסך עם נתוני הגביה המעודכנים למועד הפעלת היישום  כולל קנסות רביות והצמדות</vt:lpstr>
      <vt:lpstr>שוברים ואישורים</vt:lpstr>
      <vt:lpstr>אישור לטאבו</vt:lpstr>
      <vt:lpstr> בבחירת האופציה "הדפסת שובר מקומית"  ניתן להדפיס את השובר בכל מדפסת שימו לב כי ניתן לשלם בשובר זה רק בבנק הדואר</vt:lpstr>
      <vt:lpstr>הזמנת שובר תשלום בדואר ניתן לשלם בכל בנק</vt:lpstr>
      <vt:lpstr>בקשה לאישור לטאבו</vt:lpstr>
      <vt:lpstr>הדפסת אישור</vt:lpstr>
      <vt:lpstr>פניה למרכז התמיכה</vt:lpstr>
      <vt:lpstr>פניות למרכז התמיכה</vt:lpstr>
      <vt:lpstr>הזמנת אישור</vt:lpstr>
      <vt:lpstr>מקדמה  על חשבון מס שבח ותיקון 89 </vt:lpstr>
      <vt:lpstr>סעיף 15(ב)-(ה) תשלום "מקדמה" על-ידי הרוכש  </vt:lpstr>
      <vt:lpstr>מקדמת מס שבח- סעיף 15(ב)</vt:lpstr>
      <vt:lpstr>חריגים- סעיף 15(ח)</vt:lpstr>
      <vt:lpstr>דרכי פעולה</vt:lpstr>
      <vt:lpstr>אישור מקדמה למס רכישה- סעיף 15(ט)</vt:lpstr>
      <vt:lpstr>רישום נכס</vt:lpstr>
      <vt:lpstr>מסלול דירות מגורים פטורות- סעיף 16(א)(2א)</vt:lpstr>
      <vt:lpstr>דרכי פעולה- מסלול 16(א)(2א) </vt:lpstr>
      <vt:lpstr>מסלול "עמידה בתנאים שקבע המנהל"- סעיף 15(ט)(1)(ב)</vt:lpstr>
      <vt:lpstr>דרכי פעולה- 15(ט)(1)(ב)</vt:lpstr>
      <vt:lpstr>רישום נכס עם הערה</vt:lpstr>
      <vt:lpstr>דוגמה לרישום ההערה על האישור לרישום</vt:lpstr>
      <vt:lpstr>הערה לפי סעיף 16(ז)(1) </vt:lpstr>
      <vt:lpstr>רישום נכס- תפעול</vt:lpstr>
      <vt:lpstr>רישום נכס- הסרת ההודעה</vt:lpstr>
      <vt:lpstr>הנפקת שובר תשלום מקדמה במערכת</vt:lpstr>
      <vt:lpstr>שים לב שובר זה ניתן לשלם באינטרנט ב"תשלום שובר" תוך ציון מספר האינטרנט המופיע על גבי השובר או בבנק הדואר בלבד</vt:lpstr>
      <vt:lpstr>הצהרה כי המייצג מחזיק בייפוי כח מהרוכש</vt:lpstr>
      <vt:lpstr>תשלום מקדמה מיסוי מקרקעין</vt:lpstr>
      <vt:lpstr>תשלום שובר עם ציון מספר האינטרנט</vt:lpstr>
      <vt:lpstr>הדפסת אישור לטאבו מקדמת מס שבח</vt:lpstr>
      <vt:lpstr>הדפסת אישור לטאבו מקדמת מס שבח 15(ד)(4)</vt:lpstr>
      <vt:lpstr>הדפסת אישור לטאבו מס רכישה לתיק פתוח</vt:lpstr>
      <vt:lpstr>הצהרהת המייצג שעומד בתנאי סעיף 15(ט) לחוק</vt:lpstr>
      <vt:lpstr>הדפסת אישור לטאבו לדירה פטורה </vt:lpstr>
      <vt:lpstr>הצהרת המייצג שהרוכש עומד בתנאי סעיף 16(א)(2א) לחוק</vt:lpstr>
      <vt:lpstr>הצהרת המייצג שהמוכר עומד בתנאי סעיף 16(א)(2א) לחוק</vt:lpstr>
      <vt:lpstr>הצהרת המייצג שהמוכר הודיע לו כי הוא עומד בתנאי סעיף 16(א)(2א)</vt:lpstr>
      <vt:lpstr>רשימות</vt:lpstr>
      <vt:lpstr>מערכת מייצגים</vt:lpstr>
      <vt:lpstr>רשימת מסמכים</vt:lpstr>
      <vt:lpstr>רשימת מסמכים </vt:lpstr>
      <vt:lpstr>דיווחים מקוונים  </vt:lpstr>
      <vt:lpstr>דיווחים מקוונים </vt:lpstr>
      <vt:lpstr>מרכיבי הצהרה מקוונת</vt:lpstr>
      <vt:lpstr>סוגי ההצהרות</vt:lpstr>
      <vt:lpstr>בחירת סוג הצהרה</vt:lpstr>
      <vt:lpstr>טופס 7000</vt:lpstr>
      <vt:lpstr>טופס 7000 פרטים אישיים</vt:lpstr>
      <vt:lpstr>טופס 7000 </vt:lpstr>
      <vt:lpstr>טופס 7000 בבחירת מוכר/ רוכש נוסף יפתח חלון למילוי הפרטים המזהים </vt:lpstr>
      <vt:lpstr>טופס 7000 עריכת שומה לבני זוג יש לבחור האם ההצהרה מוגשת יחד או לחוד ע"י בני הזוג  </vt:lpstr>
      <vt:lpstr>טופס 7000 שמירת טיוטה</vt:lpstr>
      <vt:lpstr>טופס 7000 – פרטי העסקה</vt:lpstr>
      <vt:lpstr>טופס 7000 הצהרה מרובת מוכרים</vt:lpstr>
      <vt:lpstr>טופס7000  -סעיף הפטור המבוקש</vt:lpstr>
      <vt:lpstr>הצהרת הרוכש</vt:lpstr>
      <vt:lpstr>הצהרת הרוכש </vt:lpstr>
      <vt:lpstr>הצהרת הרוכש- סימולטור מס רכישה</vt:lpstr>
      <vt:lpstr>הצהרת הרוכש פרטי אמצעי התשלום לעניין החוק לצמצום השימוש במזומן</vt:lpstr>
      <vt:lpstr>הצהרת הרוכש שומה עצמית</vt:lpstr>
      <vt:lpstr>סוגי ההצהרות- טופס 7000ב</vt:lpstr>
      <vt:lpstr>בחירת סוג ההצהרה</vt:lpstr>
      <vt:lpstr>הצהרה מקוונת מיסוי מקרקעין </vt:lpstr>
      <vt:lpstr>הצהרה מקוונת </vt:lpstr>
      <vt:lpstr>הצהרה מקוונת – בחירת סוג טופס</vt:lpstr>
      <vt:lpstr>טופס 7000ב</vt:lpstr>
      <vt:lpstr>הצהרה מקוונת- המוכר קבלן? </vt:lpstr>
      <vt:lpstr>הצהרה מקוונת – דיווח משותף עם חוק המכר</vt:lpstr>
      <vt:lpstr>הצהרה מקוונת – השלמת מילוי טופס חוק המכר</vt:lpstr>
      <vt:lpstr>סוגי ההצהרות </vt:lpstr>
      <vt:lpstr>בחירת סוג ההצהרה- טופס 7002</vt:lpstr>
      <vt:lpstr>טופס 7002 </vt:lpstr>
      <vt:lpstr>טופס 7002</vt:lpstr>
      <vt:lpstr>טופס 7002 שילוב טפסים מקוונים</vt:lpstr>
      <vt:lpstr>דווח מקוון</vt:lpstr>
      <vt:lpstr>הצהרה מקוונת – שדות חובה</vt:lpstr>
      <vt:lpstr>דיווח מקוון</vt:lpstr>
      <vt:lpstr>דיווח מקוון- אישור </vt:lpstr>
      <vt:lpstr>דיווח מקוון- קבלת מספר שומה</vt:lpstr>
      <vt:lpstr>דוגמה לטופס חתימות מקוצר</vt:lpstr>
      <vt:lpstr>מערכת מייצגים- טפסים</vt:lpstr>
      <vt:lpstr>דוגמה לטופס חתימות מקוצר למילוי</vt:lpstr>
      <vt:lpstr>תהליך הגשת השגה/בקשת תיקון שומה </vt:lpstr>
      <vt:lpstr>הגשת בקשה לתיקון שומה / השגה</vt:lpstr>
      <vt:lpstr>בקשה לתיקון שומה באופן מקוון</vt:lpstr>
      <vt:lpstr>בקשה לתיקון שומה טופס מקוון</vt:lpstr>
      <vt:lpstr>שליחת מסמכים</vt:lpstr>
      <vt:lpstr>דגשים לפני הגשת הצהרה מקוונת</vt:lpstr>
      <vt:lpstr>דגשים לפני הגשת הצהרה מקוונת- מכירת דירת מגורים מזכה ששוויה מושפע מזכויות בניה נוספות</vt:lpstr>
      <vt:lpstr>דגשים לפני הגשת הצהרה מקוונת- מכירה של דירת מגורים בפטור חלקי ממס שבח</vt:lpstr>
      <vt:lpstr>דגשים לפני הגשת הצהרה מקוונת- איחוד וחלוקה</vt:lpstr>
      <vt:lpstr>שליחת מסמכים </vt:lpstr>
      <vt:lpstr>שליחת מסמכים </vt:lpstr>
      <vt:lpstr>עדכון טיוטת הצהרה </vt:lpstr>
      <vt:lpstr>הדפסת הצהרה </vt:lpstr>
      <vt:lpstr>הדפסת הצהרה- אפשרויות </vt:lpstr>
      <vt:lpstr> תמיכה טכנית  במערכת שבח.נט   ניתן לקבל בטלפון ע"י מרכז התמיכה הארצי  0 0 4 6 5 6 5 - 2 0 4 5 9 4* שלוחה 2  ימים א'-ה'  בין השעות 16:00 – 8:15 או במייל masmak@taxes.gov.il</vt:lpstr>
      <vt:lpstr>מחלקת שומת מקרקעין הנהלת רשות המיסים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איציק כהן</dc:creator>
  <cp:lastModifiedBy>Ohad Elimelekh</cp:lastModifiedBy>
  <cp:revision>322</cp:revision>
  <cp:lastPrinted>2018-12-25T15:23:21Z</cp:lastPrinted>
  <dcterms:created xsi:type="dcterms:W3CDTF">2017-05-21T11:19:23Z</dcterms:created>
  <dcterms:modified xsi:type="dcterms:W3CDTF">2019-09-16T06:16:05Z</dcterms:modified>
  <cp:contentStatus/>
</cp:coreProperties>
</file>